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1" u="heavy">
                <a:solidFill>
                  <a:srgbClr val="0870B3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1" u="heavy">
                <a:solidFill>
                  <a:srgbClr val="0870B3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1" u="heavy">
                <a:solidFill>
                  <a:srgbClr val="0870B3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1" u="heavy">
                <a:solidFill>
                  <a:srgbClr val="0870B3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Relationship Id="rId10" Type="http://schemas.openxmlformats.org/officeDocument/2006/relationships/image" Target="../media/image4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0001" y="2838952"/>
            <a:ext cx="1906985" cy="57255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26753" y="2075541"/>
            <a:ext cx="1868844" cy="52484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29321" y="2781696"/>
            <a:ext cx="1859309" cy="89700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631638" y="3879100"/>
            <a:ext cx="1763960" cy="110694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464778" y="1073564"/>
            <a:ext cx="0" cy="3903345"/>
          </a:xfrm>
          <a:custGeom>
            <a:avLst/>
            <a:gdLst/>
            <a:ahLst/>
            <a:cxnLst/>
            <a:rect l="l" t="t" r="r" b="b"/>
            <a:pathLst>
              <a:path w="0" h="3903345">
                <a:moveTo>
                  <a:pt x="0" y="3902940"/>
                </a:moveTo>
                <a:lnTo>
                  <a:pt x="0" y="0"/>
                </a:lnTo>
              </a:path>
            </a:pathLst>
          </a:custGeom>
          <a:ln w="381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440940" y="1073564"/>
            <a:ext cx="4138295" cy="1708150"/>
          </a:xfrm>
          <a:custGeom>
            <a:avLst/>
            <a:gdLst/>
            <a:ahLst/>
            <a:cxnLst/>
            <a:rect l="l" t="t" r="r" b="b"/>
            <a:pathLst>
              <a:path w="4138295" h="1708150">
                <a:moveTo>
                  <a:pt x="4109552" y="1708132"/>
                </a:moveTo>
                <a:lnTo>
                  <a:pt x="4109552" y="0"/>
                </a:lnTo>
              </a:path>
              <a:path w="4138295" h="1708150">
                <a:moveTo>
                  <a:pt x="0" y="19085"/>
                </a:moveTo>
                <a:lnTo>
                  <a:pt x="4138157" y="19085"/>
                </a:lnTo>
              </a:path>
            </a:pathLst>
          </a:custGeom>
          <a:ln w="381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35029" y="46958"/>
            <a:ext cx="515620" cy="3689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1" u="heavy">
                <a:solidFill>
                  <a:srgbClr val="0870B3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icm.ac.uk/sites/default/files/enhanced_care_guidance_final_" TargetMode="External"/><Relationship Id="rId3" Type="http://schemas.openxmlformats.org/officeDocument/2006/relationships/hyperlink" Target="http://www.ficm.ac.uk/standardssafetyguidelinesstandards/guidelines-for-the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91343" y="112167"/>
            <a:ext cx="7136130" cy="744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030303"/>
                </a:solidFill>
                <a:latin typeface="Arial"/>
                <a:cs typeface="Arial"/>
              </a:rPr>
              <a:t>Enhanced</a:t>
            </a:r>
            <a:r>
              <a:rPr dirty="0" sz="1400" spc="25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30303"/>
                </a:solidFill>
                <a:latin typeface="Arial"/>
                <a:cs typeface="Arial"/>
              </a:rPr>
              <a:t>Care</a:t>
            </a:r>
            <a:r>
              <a:rPr dirty="0" sz="1400" spc="24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30303"/>
                </a:solidFill>
                <a:latin typeface="Arial"/>
                <a:cs typeface="Arial"/>
              </a:rPr>
              <a:t>Proposal</a:t>
            </a:r>
            <a:r>
              <a:rPr dirty="0" sz="1400" spc="25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30303"/>
                </a:solidFill>
                <a:latin typeface="Arial"/>
                <a:cs typeface="Arial"/>
              </a:rPr>
              <a:t>for</a:t>
            </a:r>
            <a:r>
              <a:rPr dirty="0" sz="1400" spc="18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1400" spc="110" b="1">
                <a:solidFill>
                  <a:srgbClr val="030303"/>
                </a:solidFill>
                <a:latin typeface="Arial"/>
                <a:cs typeface="Arial"/>
              </a:rPr>
              <a:t>Open</a:t>
            </a:r>
            <a:r>
              <a:rPr dirty="0" sz="1400" spc="229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30303"/>
                </a:solidFill>
                <a:latin typeface="Arial"/>
                <a:cs typeface="Arial"/>
              </a:rPr>
              <a:t>Elective</a:t>
            </a:r>
            <a:r>
              <a:rPr dirty="0" sz="1400" spc="24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1400" spc="50" b="1">
                <a:solidFill>
                  <a:srgbClr val="030303"/>
                </a:solidFill>
                <a:latin typeface="Arial"/>
                <a:cs typeface="Arial"/>
              </a:rPr>
              <a:t>Abdominal</a:t>
            </a:r>
            <a:r>
              <a:rPr dirty="0" sz="1400" spc="254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30303"/>
                </a:solidFill>
                <a:latin typeface="Arial"/>
                <a:cs typeface="Arial"/>
              </a:rPr>
              <a:t>Aortic</a:t>
            </a:r>
            <a:r>
              <a:rPr dirty="0" sz="1400" spc="22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30303"/>
                </a:solidFill>
                <a:latin typeface="Arial"/>
                <a:cs typeface="Arial"/>
              </a:rPr>
              <a:t>Aneurysm</a:t>
            </a:r>
            <a:r>
              <a:rPr dirty="0" sz="1400" spc="33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30303"/>
                </a:solidFill>
                <a:latin typeface="Arial"/>
                <a:cs typeface="Arial"/>
              </a:rPr>
              <a:t>Repair</a:t>
            </a:r>
            <a:endParaRPr sz="1400">
              <a:latin typeface="Arial"/>
              <a:cs typeface="Arial"/>
            </a:endParaRPr>
          </a:p>
          <a:p>
            <a:pPr marL="35560" marR="5099685" indent="-1270">
              <a:lnSpc>
                <a:spcPct val="168700"/>
              </a:lnSpc>
              <a:spcBef>
                <a:spcPts val="334"/>
              </a:spcBef>
            </a:pPr>
            <a:r>
              <a:rPr dirty="0" sz="900" b="1">
                <a:solidFill>
                  <a:srgbClr val="030303"/>
                </a:solidFill>
                <a:latin typeface="Arial"/>
                <a:cs typeface="Arial"/>
              </a:rPr>
              <a:t>Adam</a:t>
            </a:r>
            <a:r>
              <a:rPr dirty="0" sz="900" spc="114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30303"/>
                </a:solidFill>
                <a:latin typeface="Arial"/>
                <a:cs typeface="Arial"/>
              </a:rPr>
              <a:t>Neep</a:t>
            </a:r>
            <a:r>
              <a:rPr dirty="0" sz="900" spc="7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30303"/>
                </a:solidFill>
                <a:latin typeface="Arial"/>
                <a:cs typeface="Arial"/>
              </a:rPr>
              <a:t>and</a:t>
            </a:r>
            <a:r>
              <a:rPr dirty="0" sz="900" spc="9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900" spc="-25" b="1">
                <a:solidFill>
                  <a:srgbClr val="030303"/>
                </a:solidFill>
                <a:latin typeface="Arial"/>
                <a:cs typeface="Arial"/>
              </a:rPr>
              <a:t>Richard</a:t>
            </a:r>
            <a:r>
              <a:rPr dirty="0" sz="900" spc="12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030303"/>
                </a:solidFill>
                <a:latin typeface="Arial"/>
                <a:cs typeface="Arial"/>
              </a:rPr>
              <a:t>Gould Leeds</a:t>
            </a:r>
            <a:r>
              <a:rPr dirty="0" sz="900" spc="-2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30303"/>
                </a:solidFill>
                <a:latin typeface="Arial"/>
                <a:cs typeface="Arial"/>
              </a:rPr>
              <a:t>Teaching</a:t>
            </a:r>
            <a:r>
              <a:rPr dirty="0" sz="900" spc="5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030303"/>
                </a:solidFill>
                <a:latin typeface="Arial"/>
                <a:cs typeface="Arial"/>
              </a:rPr>
              <a:t>Hospitals</a:t>
            </a:r>
            <a:r>
              <a:rPr dirty="0" sz="900" spc="4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030303"/>
                </a:solidFill>
                <a:latin typeface="Arial"/>
                <a:cs typeface="Arial"/>
              </a:rPr>
              <a:t>NHS</a:t>
            </a:r>
            <a:r>
              <a:rPr dirty="0" sz="900" spc="-3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030303"/>
                </a:solidFill>
                <a:latin typeface="Arial"/>
                <a:cs typeface="Arial"/>
              </a:rPr>
              <a:t>Trust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35029" y="46958"/>
            <a:ext cx="515620" cy="3689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00"/>
              <a:t>r.•1:kj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602905" y="382541"/>
            <a:ext cx="1262380" cy="43307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6350" indent="574040">
              <a:lnSpc>
                <a:spcPts val="1130"/>
              </a:lnSpc>
              <a:spcBef>
                <a:spcPts val="195"/>
              </a:spcBef>
            </a:pPr>
            <a:r>
              <a:rPr dirty="0" sz="1000" b="1">
                <a:solidFill>
                  <a:srgbClr val="151515"/>
                </a:solidFill>
                <a:latin typeface="Arial"/>
                <a:cs typeface="Arial"/>
              </a:rPr>
              <a:t>The</a:t>
            </a:r>
            <a:r>
              <a:rPr dirty="0" sz="1000" spc="18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151515"/>
                </a:solidFill>
                <a:latin typeface="Arial"/>
                <a:cs typeface="Arial"/>
              </a:rPr>
              <a:t>Leeds </a:t>
            </a:r>
            <a:r>
              <a:rPr dirty="0" sz="1000" b="1">
                <a:solidFill>
                  <a:srgbClr val="151515"/>
                </a:solidFill>
                <a:latin typeface="Arial"/>
                <a:cs typeface="Arial"/>
              </a:rPr>
              <a:t>Teaching</a:t>
            </a:r>
            <a:r>
              <a:rPr dirty="0" sz="1000" spc="22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151515"/>
                </a:solidFill>
                <a:latin typeface="Arial"/>
                <a:cs typeface="Arial"/>
              </a:rPr>
              <a:t>Hospitals</a:t>
            </a:r>
            <a:endParaRPr sz="1000">
              <a:latin typeface="Arial"/>
              <a:cs typeface="Arial"/>
            </a:endParaRPr>
          </a:p>
          <a:p>
            <a:pPr marL="819150">
              <a:lnSpc>
                <a:spcPct val="100000"/>
              </a:lnSpc>
              <a:spcBef>
                <a:spcPts val="10"/>
              </a:spcBef>
            </a:pPr>
            <a:r>
              <a:rPr dirty="0" sz="700" b="1">
                <a:solidFill>
                  <a:srgbClr val="0870B3"/>
                </a:solidFill>
                <a:latin typeface="Arial"/>
                <a:cs typeface="Arial"/>
              </a:rPr>
              <a:t>NHS</a:t>
            </a:r>
            <a:r>
              <a:rPr dirty="0" sz="700" spc="-15" b="1">
                <a:solidFill>
                  <a:srgbClr val="0870B3"/>
                </a:solidFill>
                <a:latin typeface="Arial"/>
                <a:cs typeface="Arial"/>
              </a:rPr>
              <a:t> </a:t>
            </a:r>
            <a:r>
              <a:rPr dirty="0" sz="700" spc="-10" b="1">
                <a:solidFill>
                  <a:srgbClr val="0870B3"/>
                </a:solidFill>
                <a:latin typeface="Arial"/>
                <a:cs typeface="Arial"/>
              </a:rPr>
              <a:t>Trust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76512" y="1099806"/>
            <a:ext cx="2050414" cy="2633980"/>
          </a:xfrm>
          <a:prstGeom prst="rect">
            <a:avLst/>
          </a:prstGeom>
          <a:ln w="38139">
            <a:solidFill>
              <a:srgbClr val="000000"/>
            </a:solidFill>
          </a:ln>
        </p:spPr>
        <p:txBody>
          <a:bodyPr wrap="square" lIns="0" tIns="75565" rIns="0" bIns="0" rtlCol="0" vert="horz">
            <a:spAutoFit/>
          </a:bodyPr>
          <a:lstStyle/>
          <a:p>
            <a:pPr marL="151130">
              <a:lnSpc>
                <a:spcPct val="100000"/>
              </a:lnSpc>
              <a:spcBef>
                <a:spcPts val="595"/>
              </a:spcBef>
            </a:pPr>
            <a:r>
              <a:rPr dirty="0" sz="700" spc="-10" b="1">
                <a:solidFill>
                  <a:srgbClr val="030303"/>
                </a:solidFill>
                <a:latin typeface="Arial"/>
                <a:cs typeface="Arial"/>
              </a:rPr>
              <a:t>Introduction</a:t>
            </a:r>
            <a:endParaRPr sz="700">
              <a:latin typeface="Arial"/>
              <a:cs typeface="Arial"/>
            </a:endParaRPr>
          </a:p>
          <a:p>
            <a:pPr marL="149860" marR="140335" indent="3175">
              <a:lnSpc>
                <a:spcPct val="98200"/>
              </a:lnSpc>
              <a:spcBef>
                <a:spcPts val="355"/>
              </a:spcBef>
            </a:pP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Elective</a:t>
            </a:r>
            <a:r>
              <a:rPr dirty="0" sz="550" spc="15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open</a:t>
            </a:r>
            <a:r>
              <a:rPr dirty="0" sz="550" spc="1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abdominal</a:t>
            </a:r>
            <a:r>
              <a:rPr dirty="0" sz="550" spc="1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aortic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aneurysm</a:t>
            </a:r>
            <a:r>
              <a:rPr dirty="0" sz="550" spc="1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450" b="1">
                <a:solidFill>
                  <a:srgbClr val="151515"/>
                </a:solidFill>
                <a:latin typeface="Arial"/>
                <a:cs typeface="Arial"/>
              </a:rPr>
              <a:t>(AAA)</a:t>
            </a:r>
            <a:r>
              <a:rPr dirty="0" sz="450" spc="17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repair</a:t>
            </a:r>
            <a:r>
              <a:rPr dirty="0" sz="550" spc="1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is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major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surgery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often</a:t>
            </a:r>
            <a:r>
              <a:rPr dirty="0" sz="550" spc="1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performed</a:t>
            </a:r>
            <a:r>
              <a:rPr dirty="0" sz="550" spc="2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in</a:t>
            </a:r>
            <a:r>
              <a:rPr dirty="0" sz="550" spc="17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with</a:t>
            </a:r>
            <a:r>
              <a:rPr dirty="0" sz="550" spc="1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multiple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co-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morbidities.</a:t>
            </a:r>
            <a:r>
              <a:rPr dirty="0" baseline="20833" sz="600" spc="-15">
                <a:solidFill>
                  <a:srgbClr val="313131"/>
                </a:solidFill>
                <a:latin typeface="Times New Roman"/>
                <a:cs typeface="Times New Roman"/>
              </a:rPr>
              <a:t>1</a:t>
            </a:r>
            <a:endParaRPr baseline="20833" sz="600">
              <a:latin typeface="Times New Roman"/>
              <a:cs typeface="Times New Roman"/>
            </a:endParaRPr>
          </a:p>
          <a:p>
            <a:pPr marL="151765" marR="396240" indent="-4445">
              <a:lnSpc>
                <a:spcPct val="105300"/>
              </a:lnSpc>
              <a:spcBef>
                <a:spcPts val="265"/>
              </a:spcBef>
            </a:pP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Traditionally</a:t>
            </a:r>
            <a:r>
              <a:rPr dirty="0" sz="550" spc="9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(within</a:t>
            </a:r>
            <a:r>
              <a:rPr dirty="0" sz="550" spc="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our</a:t>
            </a:r>
            <a:r>
              <a:rPr dirty="0" sz="550" spc="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Trust)</a:t>
            </a:r>
            <a:r>
              <a:rPr dirty="0" sz="550" spc="5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these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are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managed</a:t>
            </a:r>
            <a:r>
              <a:rPr dirty="0" sz="550" spc="1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post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operatively</a:t>
            </a:r>
            <a:r>
              <a:rPr dirty="0" sz="550" spc="1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on</a:t>
            </a:r>
            <a:r>
              <a:rPr dirty="0" sz="550" spc="1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0">
                <a:solidFill>
                  <a:srgbClr val="030303"/>
                </a:solidFill>
                <a:latin typeface="Times New Roman"/>
                <a:cs typeface="Times New Roman"/>
              </a:rPr>
              <a:t>ICU.</a:t>
            </a:r>
            <a:endParaRPr sz="550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  <a:spcBef>
                <a:spcPts val="295"/>
              </a:spcBef>
            </a:pP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Critical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care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bed</a:t>
            </a:r>
            <a:r>
              <a:rPr dirty="0" sz="550" spc="1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pressures</a:t>
            </a:r>
            <a:r>
              <a:rPr dirty="0" sz="550" spc="12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risk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on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1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day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313131"/>
                </a:solidFill>
                <a:latin typeface="Times New Roman"/>
                <a:cs typeface="Times New Roman"/>
              </a:rPr>
              <a:t>cancellations.</a:t>
            </a:r>
            <a:endParaRPr sz="550">
              <a:latin typeface="Times New Roman"/>
              <a:cs typeface="Times New Roman"/>
            </a:endParaRPr>
          </a:p>
          <a:p>
            <a:pPr marL="149225" marR="212725" indent="3810">
              <a:lnSpc>
                <a:spcPct val="100200"/>
              </a:lnSpc>
              <a:spcBef>
                <a:spcPts val="295"/>
              </a:spcBef>
            </a:pP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Enhanced</a:t>
            </a:r>
            <a:r>
              <a:rPr dirty="0" sz="550" spc="13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Care</a:t>
            </a:r>
            <a:r>
              <a:rPr dirty="0" sz="550" spc="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was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proposed</a:t>
            </a:r>
            <a:r>
              <a:rPr dirty="0" sz="550" spc="1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as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an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addition</a:t>
            </a:r>
            <a:r>
              <a:rPr dirty="0" sz="550" spc="1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to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original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standard</a:t>
            </a:r>
            <a:r>
              <a:rPr dirty="0" sz="550" spc="1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levels</a:t>
            </a:r>
            <a:r>
              <a:rPr dirty="0" sz="550" spc="5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care</a:t>
            </a:r>
            <a:r>
              <a:rPr dirty="0" sz="550" spc="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to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help</a:t>
            </a:r>
            <a:r>
              <a:rPr dirty="0" sz="550" spc="2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fill</a:t>
            </a:r>
            <a:r>
              <a:rPr dirty="0" sz="550" spc="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3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gap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between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level</a:t>
            </a:r>
            <a:r>
              <a:rPr dirty="0" sz="550" spc="4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030303"/>
                </a:solidFill>
                <a:latin typeface="Times New Roman"/>
                <a:cs typeface="Times New Roman"/>
              </a:rPr>
              <a:t>1</a:t>
            </a:r>
            <a:r>
              <a:rPr dirty="0" sz="550" spc="3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level</a:t>
            </a:r>
            <a:r>
              <a:rPr dirty="0" sz="550" spc="6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2</a:t>
            </a:r>
            <a:r>
              <a:rPr dirty="0" sz="550" spc="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care</a:t>
            </a:r>
            <a:r>
              <a:rPr dirty="0" sz="550" spc="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030303"/>
                </a:solidFill>
                <a:latin typeface="Times New Roman"/>
                <a:cs typeface="Times New Roman"/>
              </a:rPr>
              <a:t>requirements.</a:t>
            </a:r>
            <a:r>
              <a:rPr dirty="0" baseline="20833" sz="600" spc="30">
                <a:solidFill>
                  <a:srgbClr val="313131"/>
                </a:solidFill>
                <a:latin typeface="Arial"/>
                <a:cs typeface="Arial"/>
              </a:rPr>
              <a:t>2</a:t>
            </a:r>
            <a:r>
              <a:rPr dirty="0" baseline="20833" sz="600" spc="-15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550" spc="-25">
                <a:solidFill>
                  <a:srgbClr val="030303"/>
                </a:solidFill>
                <a:latin typeface="Times New Roman"/>
                <a:cs typeface="Times New Roman"/>
              </a:rPr>
              <a:t>The</a:t>
            </a:r>
            <a:r>
              <a:rPr dirty="0" sz="550" spc="50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updated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'Levels</a:t>
            </a:r>
            <a:r>
              <a:rPr dirty="0" sz="550" spc="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Adult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Critical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Care'</a:t>
            </a:r>
            <a:r>
              <a:rPr dirty="0" sz="550" spc="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now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reflect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0">
                <a:solidFill>
                  <a:srgbClr val="151515"/>
                </a:solidFill>
                <a:latin typeface="Times New Roman"/>
                <a:cs typeface="Times New Roman"/>
              </a:rPr>
              <a:t>this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(Fig.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1).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Higher</a:t>
            </a:r>
            <a:r>
              <a:rPr dirty="0" sz="550" spc="8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level</a:t>
            </a:r>
            <a:r>
              <a:rPr dirty="0" sz="550" spc="8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observation,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monitoring</a:t>
            </a:r>
            <a:r>
              <a:rPr dirty="0" sz="550" spc="9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interventions</a:t>
            </a:r>
            <a:r>
              <a:rPr dirty="0" sz="550" spc="8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can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be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provided</a:t>
            </a:r>
            <a:r>
              <a:rPr dirty="0" sz="550" spc="1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in</a:t>
            </a:r>
            <a:r>
              <a:rPr dirty="0" sz="550" spc="7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these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areas.</a:t>
            </a:r>
            <a:r>
              <a:rPr dirty="0" baseline="23809" sz="525" spc="-15">
                <a:solidFill>
                  <a:srgbClr val="313131"/>
                </a:solidFill>
                <a:latin typeface="Arial"/>
                <a:cs typeface="Arial"/>
              </a:rPr>
              <a:t>3</a:t>
            </a:r>
            <a:endParaRPr baseline="23809" sz="525">
              <a:latin typeface="Arial"/>
              <a:cs typeface="Arial"/>
            </a:endParaRPr>
          </a:p>
          <a:p>
            <a:pPr marL="152400" marR="260350" indent="-3175">
              <a:lnSpc>
                <a:spcPct val="100000"/>
              </a:lnSpc>
              <a:spcBef>
                <a:spcPts val="300"/>
              </a:spcBef>
            </a:pP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Our</a:t>
            </a:r>
            <a:r>
              <a:rPr dirty="0" sz="550" spc="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aim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was</a:t>
            </a:r>
            <a:r>
              <a:rPr dirty="0" sz="550" spc="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to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assess</a:t>
            </a:r>
            <a:r>
              <a:rPr dirty="0" sz="550" spc="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suitability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this</a:t>
            </a:r>
            <a:r>
              <a:rPr dirty="0" sz="550" spc="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cohort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for</a:t>
            </a:r>
            <a:r>
              <a:rPr dirty="0" sz="550" spc="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Surgical</a:t>
            </a:r>
            <a:r>
              <a:rPr dirty="0" sz="550" spc="1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Enhanced</a:t>
            </a:r>
            <a:r>
              <a:rPr dirty="0" sz="550" spc="10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Care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030303"/>
                </a:solidFill>
                <a:latin typeface="Times New Roman"/>
                <a:cs typeface="Times New Roman"/>
              </a:rPr>
              <a:t>model.</a:t>
            </a:r>
            <a:endParaRPr sz="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Times New Roman"/>
              <a:cs typeface="Times New Roman"/>
            </a:endParaRPr>
          </a:p>
          <a:p>
            <a:pPr marL="222885" marR="249554" indent="-635">
              <a:lnSpc>
                <a:spcPts val="470"/>
              </a:lnSpc>
            </a:pPr>
            <a:r>
              <a:rPr dirty="0" sz="400" b="1">
                <a:solidFill>
                  <a:srgbClr val="030303"/>
                </a:solidFill>
                <a:latin typeface="Arial"/>
                <a:cs typeface="Arial"/>
              </a:rPr>
              <a:t>Figure</a:t>
            </a:r>
            <a:r>
              <a:rPr dirty="0" sz="400" spc="-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030303"/>
                </a:solidFill>
                <a:latin typeface="Arial"/>
                <a:cs typeface="Arial"/>
              </a:rPr>
              <a:t>1</a:t>
            </a:r>
            <a:r>
              <a:rPr dirty="0" sz="400" spc="-2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030303"/>
                </a:solidFill>
                <a:latin typeface="Arial"/>
                <a:cs typeface="Arial"/>
              </a:rPr>
              <a:t>-</a:t>
            </a:r>
            <a:r>
              <a:rPr dirty="0" sz="400" spc="13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030303"/>
                </a:solidFill>
                <a:latin typeface="Arial"/>
                <a:cs typeface="Arial"/>
              </a:rPr>
              <a:t>graphlcal</a:t>
            </a:r>
            <a:r>
              <a:rPr dirty="0" sz="400" spc="2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spc="-10" b="1">
                <a:solidFill>
                  <a:srgbClr val="151515"/>
                </a:solidFill>
                <a:latin typeface="Arial"/>
                <a:cs typeface="Arial"/>
              </a:rPr>
              <a:t>representation</a:t>
            </a:r>
            <a:r>
              <a:rPr dirty="0" sz="400" spc="-1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030303"/>
                </a:solidFill>
                <a:latin typeface="Arial"/>
                <a:cs typeface="Arial"/>
              </a:rPr>
              <a:t>of </a:t>
            </a:r>
            <a:r>
              <a:rPr dirty="0" sz="400" b="1">
                <a:solidFill>
                  <a:srgbClr val="151515"/>
                </a:solidFill>
                <a:latin typeface="Arial"/>
                <a:cs typeface="Arial"/>
              </a:rPr>
              <a:t>the</a:t>
            </a:r>
            <a:r>
              <a:rPr dirty="0" sz="400" spc="-2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030303"/>
                </a:solidFill>
                <a:latin typeface="Arial"/>
                <a:cs typeface="Arial"/>
              </a:rPr>
              <a:t>current</a:t>
            </a:r>
            <a:r>
              <a:rPr dirty="0" sz="400" spc="3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313131"/>
                </a:solidFill>
                <a:latin typeface="Arial"/>
                <a:cs typeface="Arial"/>
              </a:rPr>
              <a:t>'</a:t>
            </a:r>
            <a:r>
              <a:rPr dirty="0" sz="400" b="1">
                <a:solidFill>
                  <a:srgbClr val="030303"/>
                </a:solidFill>
                <a:latin typeface="Arial"/>
                <a:cs typeface="Arial"/>
              </a:rPr>
              <a:t>Levels</a:t>
            </a:r>
            <a:r>
              <a:rPr dirty="0" sz="400" spc="-25" b="1">
                <a:solidFill>
                  <a:srgbClr val="030303"/>
                </a:solidFill>
                <a:latin typeface="Arial"/>
                <a:cs typeface="Arial"/>
              </a:rPr>
              <a:t> of</a:t>
            </a:r>
            <a:r>
              <a:rPr dirty="0" sz="400" spc="50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030303"/>
                </a:solidFill>
                <a:latin typeface="Arial"/>
                <a:cs typeface="Arial"/>
              </a:rPr>
              <a:t>Adult</a:t>
            </a:r>
            <a:r>
              <a:rPr dirty="0" sz="400" spc="2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spc="-10" b="1">
                <a:solidFill>
                  <a:srgbClr val="030303"/>
                </a:solidFill>
                <a:latin typeface="Arial"/>
                <a:cs typeface="Arial"/>
              </a:rPr>
              <a:t>Crltlcal</a:t>
            </a:r>
            <a:r>
              <a:rPr dirty="0" sz="400" spc="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151515"/>
                </a:solidFill>
                <a:latin typeface="Arial"/>
                <a:cs typeface="Arial"/>
              </a:rPr>
              <a:t>Care' as</a:t>
            </a:r>
            <a:r>
              <a:rPr dirty="0" sz="400" spc="-2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030303"/>
                </a:solidFill>
                <a:latin typeface="Arial"/>
                <a:cs typeface="Arial"/>
              </a:rPr>
              <a:t>defined</a:t>
            </a:r>
            <a:r>
              <a:rPr dirty="0" sz="400" spc="2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50" b="1">
                <a:solidFill>
                  <a:srgbClr val="030303"/>
                </a:solidFill>
                <a:latin typeface="Times New Roman"/>
                <a:cs typeface="Times New Roman"/>
              </a:rPr>
              <a:t>by</a:t>
            </a:r>
            <a:r>
              <a:rPr dirty="0" sz="450" spc="-10" b="1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400" spc="-10" b="1">
                <a:solidFill>
                  <a:srgbClr val="030303"/>
                </a:solidFill>
                <a:latin typeface="Arial"/>
                <a:cs typeface="Arial"/>
              </a:rPr>
              <a:t>Guidelines</a:t>
            </a:r>
            <a:r>
              <a:rPr dirty="0" sz="400" spc="3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151515"/>
                </a:solidFill>
                <a:latin typeface="Arial"/>
                <a:cs typeface="Arial"/>
              </a:rPr>
              <a:t>for</a:t>
            </a:r>
            <a:r>
              <a:rPr dirty="0" sz="400" spc="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151515"/>
                </a:solidFill>
                <a:latin typeface="Arial"/>
                <a:cs typeface="Arial"/>
              </a:rPr>
              <a:t>the </a:t>
            </a:r>
            <a:r>
              <a:rPr dirty="0" sz="400" spc="-10" b="1">
                <a:solidFill>
                  <a:srgbClr val="151515"/>
                </a:solidFill>
                <a:latin typeface="Arial"/>
                <a:cs typeface="Arial"/>
              </a:rPr>
              <a:t>Provision</a:t>
            </a:r>
            <a:r>
              <a:rPr dirty="0" sz="400" spc="2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400" spc="-25" b="1">
                <a:solidFill>
                  <a:srgbClr val="030303"/>
                </a:solidFill>
                <a:latin typeface="Arial"/>
                <a:cs typeface="Arial"/>
              </a:rPr>
              <a:t>of</a:t>
            </a:r>
            <a:r>
              <a:rPr dirty="0" sz="400" spc="50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spc="-10" b="1">
                <a:solidFill>
                  <a:srgbClr val="030303"/>
                </a:solidFill>
                <a:latin typeface="Arial"/>
                <a:cs typeface="Arial"/>
              </a:rPr>
              <a:t>Intensive</a:t>
            </a:r>
            <a:r>
              <a:rPr dirty="0" sz="400" spc="1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151515"/>
                </a:solidFill>
                <a:latin typeface="Arial"/>
                <a:cs typeface="Arial"/>
              </a:rPr>
              <a:t>Care</a:t>
            </a:r>
            <a:r>
              <a:rPr dirty="0" sz="400" spc="2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400" spc="-10" b="1">
                <a:solidFill>
                  <a:srgbClr val="151515"/>
                </a:solidFill>
                <a:latin typeface="Arial"/>
                <a:cs typeface="Arial"/>
              </a:rPr>
              <a:t>Services</a:t>
            </a:r>
            <a:r>
              <a:rPr dirty="0" sz="400" spc="3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400" spc="-10" b="1">
                <a:solidFill>
                  <a:srgbClr val="151515"/>
                </a:solidFill>
                <a:latin typeface="Arial"/>
                <a:cs typeface="Arial"/>
              </a:rPr>
              <a:t>(GPICS)</a:t>
            </a:r>
            <a:r>
              <a:rPr dirty="0" baseline="22222" sz="375" spc="-15" b="1">
                <a:solidFill>
                  <a:srgbClr val="151515"/>
                </a:solidFill>
                <a:latin typeface="Times New Roman"/>
                <a:cs typeface="Times New Roman"/>
              </a:rPr>
              <a:t>2</a:t>
            </a:r>
            <a:r>
              <a:rPr dirty="0" sz="250" spc="-10" b="1">
                <a:solidFill>
                  <a:srgbClr val="313131"/>
                </a:solidFill>
                <a:latin typeface="Times New Roman"/>
                <a:cs typeface="Times New Roman"/>
              </a:rPr>
              <a:t>,</a:t>
            </a:r>
            <a:r>
              <a:rPr dirty="0" baseline="22222" sz="375" spc="-15" b="1">
                <a:solidFill>
                  <a:srgbClr val="151515"/>
                </a:solidFill>
                <a:latin typeface="Times New Roman"/>
                <a:cs typeface="Times New Roman"/>
              </a:rPr>
              <a:t>3</a:t>
            </a:r>
            <a:endParaRPr baseline="22222" sz="375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76512" y="3840930"/>
            <a:ext cx="2050414" cy="1118870"/>
          </a:xfrm>
          <a:prstGeom prst="rect">
            <a:avLst/>
          </a:prstGeom>
          <a:ln w="38139">
            <a:solidFill>
              <a:srgbClr val="000000"/>
            </a:solidFill>
          </a:ln>
        </p:spPr>
        <p:txBody>
          <a:bodyPr wrap="square" lIns="0" tIns="75565" rIns="0" bIns="0" rtlCol="0" vert="horz">
            <a:spAutoFit/>
          </a:bodyPr>
          <a:lstStyle/>
          <a:p>
            <a:pPr marL="150495">
              <a:lnSpc>
                <a:spcPct val="100000"/>
              </a:lnSpc>
              <a:spcBef>
                <a:spcPts val="595"/>
              </a:spcBef>
            </a:pPr>
            <a:r>
              <a:rPr dirty="0" sz="700" spc="-10" b="1">
                <a:solidFill>
                  <a:srgbClr val="030303"/>
                </a:solidFill>
                <a:latin typeface="Arial"/>
                <a:cs typeface="Arial"/>
              </a:rPr>
              <a:t>Methods</a:t>
            </a:r>
            <a:endParaRPr sz="700">
              <a:latin typeface="Arial"/>
              <a:cs typeface="Arial"/>
            </a:endParaRPr>
          </a:p>
          <a:p>
            <a:pPr marL="149860" marR="238125" indent="-635">
              <a:lnSpc>
                <a:spcPct val="100000"/>
              </a:lnSpc>
              <a:spcBef>
                <a:spcPts val="345"/>
              </a:spcBef>
            </a:pP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All</a:t>
            </a:r>
            <a:r>
              <a:rPr dirty="0" sz="550" spc="1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who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underwent</a:t>
            </a:r>
            <a:r>
              <a:rPr dirty="0" sz="550" spc="1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elective</a:t>
            </a:r>
            <a:r>
              <a:rPr dirty="0" sz="550" spc="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open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AAA</a:t>
            </a:r>
            <a:r>
              <a:rPr dirty="0" sz="550" spc="1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repair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between</a:t>
            </a:r>
            <a:r>
              <a:rPr dirty="0" sz="550" spc="1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October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2021</a:t>
            </a:r>
            <a:r>
              <a:rPr dirty="0" sz="550" spc="1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2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October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2022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as</a:t>
            </a:r>
            <a:r>
              <a:rPr dirty="0" sz="550" spc="1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well</a:t>
            </a:r>
            <a:r>
              <a:rPr dirty="0" sz="550" spc="1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35">
                <a:solidFill>
                  <a:srgbClr val="151515"/>
                </a:solidFill>
                <a:latin typeface="Times New Roman"/>
                <a:cs typeface="Times New Roman"/>
              </a:rPr>
              <a:t>as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cancellations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were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identified</a:t>
            </a:r>
            <a:r>
              <a:rPr dirty="0" sz="550" spc="10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from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theatre</a:t>
            </a:r>
            <a:r>
              <a:rPr dirty="0" sz="550" spc="12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records.</a:t>
            </a:r>
            <a:endParaRPr sz="550">
              <a:latin typeface="Times New Roman"/>
              <a:cs typeface="Times New Roman"/>
            </a:endParaRPr>
          </a:p>
          <a:p>
            <a:pPr marL="149860" marR="359410" indent="-1905">
              <a:lnSpc>
                <a:spcPct val="100000"/>
              </a:lnSpc>
              <a:spcBef>
                <a:spcPts val="290"/>
              </a:spcBef>
            </a:pP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The</a:t>
            </a:r>
            <a:r>
              <a:rPr dirty="0" sz="550" spc="5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following</a:t>
            </a:r>
            <a:r>
              <a:rPr dirty="0" sz="550" spc="1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information</a:t>
            </a:r>
            <a:r>
              <a:rPr dirty="0" sz="550" spc="21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was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collected</a:t>
            </a:r>
            <a:r>
              <a:rPr dirty="0" sz="550" spc="2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using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electronic</a:t>
            </a:r>
            <a:r>
              <a:rPr dirty="0" sz="550" spc="1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patient</a:t>
            </a:r>
            <a:r>
              <a:rPr dirty="0" sz="550" spc="2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record</a:t>
            </a:r>
            <a:r>
              <a:rPr dirty="0" sz="550" spc="2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(PPM+):</a:t>
            </a:r>
            <a:endParaRPr sz="550">
              <a:latin typeface="Times New Roman"/>
              <a:cs typeface="Times New Roman"/>
            </a:endParaRPr>
          </a:p>
          <a:p>
            <a:pPr marL="149860" marR="164465" indent="15875">
              <a:lnSpc>
                <a:spcPct val="100000"/>
              </a:lnSpc>
              <a:spcBef>
                <a:spcPts val="315"/>
              </a:spcBef>
            </a:pP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-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030303"/>
                </a:solidFill>
                <a:latin typeface="Times New Roman"/>
                <a:cs typeface="Times New Roman"/>
              </a:rPr>
              <a:t>Patient</a:t>
            </a:r>
            <a:r>
              <a:rPr dirty="0" sz="550" spc="4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030303"/>
                </a:solidFill>
                <a:latin typeface="Times New Roman"/>
                <a:cs typeface="Times New Roman"/>
              </a:rPr>
              <a:t>demographics</a:t>
            </a:r>
            <a:r>
              <a:rPr dirty="0" sz="550" spc="5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including</a:t>
            </a:r>
            <a:r>
              <a:rPr dirty="0" sz="550" spc="5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age</a:t>
            </a:r>
            <a:r>
              <a:rPr dirty="0" sz="550" spc="1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co­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morbidities,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cardiopulmonary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exercise</a:t>
            </a:r>
            <a:r>
              <a:rPr dirty="0" sz="550" spc="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testing</a:t>
            </a:r>
            <a:r>
              <a:rPr dirty="0" sz="550" spc="12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results,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epidural</a:t>
            </a:r>
            <a:r>
              <a:rPr dirty="0" sz="550" spc="1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use,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surgical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technique,</a:t>
            </a:r>
            <a:r>
              <a:rPr dirty="0" sz="550" spc="1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post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op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organ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support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requirements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1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0">
                <a:solidFill>
                  <a:srgbClr val="030303"/>
                </a:solidFill>
                <a:latin typeface="Times New Roman"/>
                <a:cs typeface="Times New Roman"/>
              </a:rPr>
              <a:t>ICU</a:t>
            </a:r>
            <a:r>
              <a:rPr dirty="0" sz="550" spc="16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length</a:t>
            </a:r>
            <a:r>
              <a:rPr dirty="0" sz="550" spc="13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stay.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554373" y="1115417"/>
            <a:ext cx="1719580" cy="74358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415"/>
              </a:spcBef>
            </a:pPr>
            <a:r>
              <a:rPr dirty="0" sz="700" spc="-10" b="1">
                <a:solidFill>
                  <a:srgbClr val="030303"/>
                </a:solidFill>
                <a:latin typeface="Arial"/>
                <a:cs typeface="Arial"/>
              </a:rPr>
              <a:t>Results</a:t>
            </a:r>
            <a:endParaRPr sz="700">
              <a:latin typeface="Arial"/>
              <a:cs typeface="Arial"/>
            </a:endParaRPr>
          </a:p>
          <a:p>
            <a:pPr marL="26670" marR="186690" indent="635">
              <a:lnSpc>
                <a:spcPct val="100000"/>
              </a:lnSpc>
              <a:spcBef>
                <a:spcPts val="250"/>
              </a:spcBef>
            </a:pP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25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1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underwent</a:t>
            </a:r>
            <a:r>
              <a:rPr dirty="0" sz="550" spc="1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elective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open</a:t>
            </a:r>
            <a:r>
              <a:rPr dirty="0" sz="550" spc="1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AAA</a:t>
            </a:r>
            <a:r>
              <a:rPr dirty="0" sz="550" spc="1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repair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during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1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study</a:t>
            </a:r>
            <a:r>
              <a:rPr dirty="0" sz="550" spc="1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period</a:t>
            </a:r>
            <a:r>
              <a:rPr dirty="0" sz="550" spc="1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(Table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030303"/>
                </a:solidFill>
                <a:latin typeface="Times New Roman"/>
                <a:cs typeface="Times New Roman"/>
              </a:rPr>
              <a:t>1).</a:t>
            </a: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ts val="660"/>
              </a:lnSpc>
              <a:spcBef>
                <a:spcPts val="315"/>
              </a:spcBef>
            </a:pPr>
            <a:r>
              <a:rPr dirty="0" u="heavy" sz="550" spc="-10">
                <a:solidFill>
                  <a:srgbClr val="030303"/>
                </a:solidFill>
                <a:uFill>
                  <a:solidFill>
                    <a:srgbClr val="030303"/>
                  </a:solidFill>
                </a:uFill>
                <a:latin typeface="Times New Roman"/>
                <a:cs typeface="Times New Roman"/>
              </a:rPr>
              <a:t>Cancellations</a:t>
            </a:r>
            <a:endParaRPr sz="550">
              <a:latin typeface="Times New Roman"/>
              <a:cs typeface="Times New Roman"/>
            </a:endParaRPr>
          </a:p>
          <a:p>
            <a:pPr marL="14604" marR="5080" indent="-635">
              <a:lnSpc>
                <a:spcPct val="98200"/>
              </a:lnSpc>
              <a:spcBef>
                <a:spcPts val="10"/>
              </a:spcBef>
            </a:pP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</a:t>
            </a:r>
            <a:r>
              <a:rPr dirty="0" sz="550" spc="1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total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9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on</a:t>
            </a:r>
            <a:r>
              <a:rPr dirty="0" sz="550" spc="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day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cancellations</a:t>
            </a:r>
            <a:r>
              <a:rPr dirty="0" sz="550" spc="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due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to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critical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care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bed</a:t>
            </a:r>
            <a:r>
              <a:rPr dirty="0" sz="550" spc="1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pressures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occurred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over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12</a:t>
            </a:r>
            <a:r>
              <a:rPr dirty="0" sz="550" spc="8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month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period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(Fig.</a:t>
            </a:r>
            <a:r>
              <a:rPr dirty="0" sz="550" spc="1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2).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730108" y="1904752"/>
            <a:ext cx="1570990" cy="149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300"/>
              </a:lnSpc>
              <a:spcBef>
                <a:spcPts val="100"/>
              </a:spcBef>
            </a:pPr>
            <a:r>
              <a:rPr dirty="0" sz="350" spc="10" b="1">
                <a:solidFill>
                  <a:srgbClr val="030303"/>
                </a:solidFill>
                <a:latin typeface="Arial"/>
                <a:cs typeface="Arial"/>
              </a:rPr>
              <a:t>Figure</a:t>
            </a:r>
            <a:r>
              <a:rPr dirty="0" sz="350" spc="2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2:</a:t>
            </a:r>
            <a:r>
              <a:rPr dirty="0" sz="350" spc="2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Quarterly</a:t>
            </a:r>
            <a:r>
              <a:rPr dirty="0" sz="350" spc="1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030303"/>
                </a:solidFill>
                <a:latin typeface="Arial"/>
                <a:cs typeface="Arial"/>
              </a:rPr>
              <a:t>break</a:t>
            </a:r>
            <a:r>
              <a:rPr dirty="0" sz="350" spc="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down</a:t>
            </a:r>
            <a:r>
              <a:rPr dirty="0" sz="350" spc="3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of</a:t>
            </a:r>
            <a:r>
              <a:rPr dirty="0" sz="350" spc="2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151515"/>
                </a:solidFill>
                <a:latin typeface="Arial"/>
                <a:cs typeface="Arial"/>
              </a:rPr>
              <a:t>cancellations</a:t>
            </a:r>
            <a:r>
              <a:rPr dirty="0" sz="350" spc="6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from</a:t>
            </a:r>
            <a:r>
              <a:rPr dirty="0" sz="350" spc="2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October</a:t>
            </a:r>
            <a:r>
              <a:rPr dirty="0" sz="350" spc="2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-20" b="1">
                <a:solidFill>
                  <a:srgbClr val="151515"/>
                </a:solidFill>
                <a:latin typeface="Arial"/>
                <a:cs typeface="Arial"/>
              </a:rPr>
              <a:t>2021</a:t>
            </a:r>
            <a:r>
              <a:rPr dirty="0" sz="350" spc="50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151515"/>
                </a:solidFill>
                <a:latin typeface="Arial"/>
                <a:cs typeface="Arial"/>
              </a:rPr>
              <a:t>reveal</a:t>
            </a:r>
            <a:r>
              <a:rPr dirty="0" sz="350" spc="5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151515"/>
                </a:solidFill>
                <a:latin typeface="Arial"/>
                <a:cs typeface="Arial"/>
              </a:rPr>
              <a:t>that</a:t>
            </a:r>
            <a:r>
              <a:rPr dirty="0" sz="350" spc="8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030303"/>
                </a:solidFill>
                <a:latin typeface="Arial"/>
                <a:cs typeface="Arial"/>
              </a:rPr>
              <a:t>majority</a:t>
            </a:r>
            <a:r>
              <a:rPr dirty="0" sz="350" spc="6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151515"/>
                </a:solidFill>
                <a:latin typeface="Arial"/>
                <a:cs typeface="Arial"/>
              </a:rPr>
              <a:t>occurred</a:t>
            </a:r>
            <a:r>
              <a:rPr dirty="0" sz="350" spc="8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030303"/>
                </a:solidFill>
                <a:latin typeface="Arial"/>
                <a:cs typeface="Arial"/>
              </a:rPr>
              <a:t>during</a:t>
            </a:r>
            <a:r>
              <a:rPr dirty="0" sz="350" spc="7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151515"/>
                </a:solidFill>
                <a:latin typeface="Arial"/>
                <a:cs typeface="Arial"/>
              </a:rPr>
              <a:t>peak</a:t>
            </a:r>
            <a:r>
              <a:rPr dirty="0" sz="350" spc="5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151515"/>
                </a:solidFill>
                <a:latin typeface="Arial"/>
                <a:cs typeface="Arial"/>
              </a:rPr>
              <a:t>pandemic</a:t>
            </a:r>
            <a:r>
              <a:rPr dirty="0" sz="350" spc="8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-10" b="1">
                <a:solidFill>
                  <a:srgbClr val="151515"/>
                </a:solidFill>
                <a:latin typeface="Arial"/>
                <a:cs typeface="Arial"/>
              </a:rPr>
              <a:t>pressures</a:t>
            </a:r>
            <a:endParaRPr sz="3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554864" y="2611804"/>
            <a:ext cx="1909445" cy="106997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265"/>
              </a:spcBef>
            </a:pPr>
            <a:r>
              <a:rPr dirty="0" u="heavy" sz="450" spc="10" b="1">
                <a:solidFill>
                  <a:srgbClr val="030303"/>
                </a:solidFill>
                <a:uFill>
                  <a:solidFill>
                    <a:srgbClr val="030303"/>
                  </a:solidFill>
                </a:uFill>
                <a:latin typeface="Arial"/>
                <a:cs typeface="Arial"/>
              </a:rPr>
              <a:t>Post</a:t>
            </a:r>
            <a:r>
              <a:rPr dirty="0" u="heavy" sz="450" spc="95" b="1">
                <a:solidFill>
                  <a:srgbClr val="030303"/>
                </a:solidFill>
                <a:uFill>
                  <a:solidFill>
                    <a:srgbClr val="030303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450" spc="10" b="1">
                <a:solidFill>
                  <a:srgbClr val="151515"/>
                </a:solidFill>
                <a:uFill>
                  <a:solidFill>
                    <a:srgbClr val="030303"/>
                  </a:solidFill>
                </a:uFill>
                <a:latin typeface="Arial"/>
                <a:cs typeface="Arial"/>
              </a:rPr>
              <a:t>operative</a:t>
            </a:r>
            <a:r>
              <a:rPr dirty="0" u="heavy" sz="450" spc="140" b="1">
                <a:solidFill>
                  <a:srgbClr val="151515"/>
                </a:solidFill>
                <a:uFill>
                  <a:solidFill>
                    <a:srgbClr val="030303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450" spc="-10" b="1">
                <a:solidFill>
                  <a:srgbClr val="030303"/>
                </a:solidFill>
                <a:uFill>
                  <a:solidFill>
                    <a:srgbClr val="030303"/>
                  </a:solidFill>
                </a:uFill>
                <a:latin typeface="Arial"/>
                <a:cs typeface="Arial"/>
              </a:rPr>
              <a:t>course</a:t>
            </a:r>
            <a:endParaRPr sz="4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04"/>
              </a:spcBef>
            </a:pPr>
            <a:r>
              <a:rPr dirty="0" sz="550" spc="-20">
                <a:solidFill>
                  <a:srgbClr val="151515"/>
                </a:solidFill>
                <a:latin typeface="Times New Roman"/>
                <a:cs typeface="Times New Roman"/>
              </a:rPr>
              <a:t>All</a:t>
            </a:r>
            <a:r>
              <a:rPr dirty="0" sz="550" spc="229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1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were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admitted</a:t>
            </a:r>
            <a:r>
              <a:rPr dirty="0" sz="550" spc="1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to</a:t>
            </a:r>
            <a:r>
              <a:rPr dirty="0" sz="550" spc="2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ICU</a:t>
            </a:r>
            <a:r>
              <a:rPr dirty="0" sz="550">
                <a:solidFill>
                  <a:srgbClr val="313131"/>
                </a:solidFill>
                <a:latin typeface="Times New Roman"/>
                <a:cs typeface="Times New Roman"/>
              </a:rPr>
              <a:t>/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HDU</a:t>
            </a:r>
            <a:r>
              <a:rPr dirty="0" sz="550" spc="8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post-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op.</a:t>
            </a:r>
            <a:endParaRPr sz="550">
              <a:latin typeface="Times New Roman"/>
              <a:cs typeface="Times New Roman"/>
            </a:endParaRPr>
          </a:p>
          <a:p>
            <a:pPr marL="12700" marR="55244" indent="5715">
              <a:lnSpc>
                <a:spcPct val="102499"/>
              </a:lnSpc>
              <a:spcBef>
                <a:spcPts val="265"/>
              </a:spcBef>
            </a:pP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Median</a:t>
            </a:r>
            <a:r>
              <a:rPr dirty="0" sz="550" spc="1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030303"/>
                </a:solidFill>
                <a:latin typeface="Times New Roman"/>
                <a:cs typeface="Times New Roman"/>
              </a:rPr>
              <a:t>ICU</a:t>
            </a:r>
            <a:r>
              <a:rPr dirty="0" sz="550" spc="14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Length</a:t>
            </a:r>
            <a:r>
              <a:rPr dirty="0" sz="550" spc="12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stay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was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2.05</a:t>
            </a:r>
            <a:r>
              <a:rPr dirty="0" sz="550" spc="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days</a:t>
            </a:r>
            <a:r>
              <a:rPr dirty="0" sz="550" spc="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0">
                <a:solidFill>
                  <a:srgbClr val="151515"/>
                </a:solidFill>
                <a:latin typeface="Times New Roman"/>
                <a:cs typeface="Times New Roman"/>
              </a:rPr>
              <a:t>(IQR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1.22</a:t>
            </a:r>
            <a:r>
              <a:rPr dirty="0" sz="550" spc="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-</a:t>
            </a:r>
            <a:r>
              <a:rPr dirty="0" sz="550" spc="17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3.27).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030303"/>
                </a:solidFill>
                <a:latin typeface="Times New Roman"/>
                <a:cs typeface="Times New Roman"/>
              </a:rPr>
              <a:t>There</a:t>
            </a:r>
            <a:r>
              <a:rPr dirty="0" sz="550" spc="5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was</a:t>
            </a:r>
            <a:r>
              <a:rPr dirty="0" sz="550" spc="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a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030303"/>
                </a:solidFill>
                <a:latin typeface="Times New Roman"/>
                <a:cs typeface="Times New Roman"/>
              </a:rPr>
              <a:t>lag</a:t>
            </a:r>
            <a:r>
              <a:rPr dirty="0" sz="550" spc="8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between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decision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to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step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down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eventual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discharge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from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ICU</a:t>
            </a:r>
            <a:r>
              <a:rPr dirty="0" sz="550">
                <a:solidFill>
                  <a:srgbClr val="313131"/>
                </a:solidFill>
                <a:latin typeface="Times New Roman"/>
                <a:cs typeface="Times New Roman"/>
              </a:rPr>
              <a:t>/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HDU</a:t>
            </a:r>
            <a:r>
              <a:rPr dirty="0" sz="550" spc="-3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(Fig.</a:t>
            </a:r>
            <a:r>
              <a:rPr dirty="0" sz="550" spc="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3).</a:t>
            </a:r>
            <a:endParaRPr sz="550">
              <a:latin typeface="Times New Roman"/>
              <a:cs typeface="Times New Roman"/>
            </a:endParaRPr>
          </a:p>
          <a:p>
            <a:pPr marL="14604" marR="111125">
              <a:lnSpc>
                <a:spcPct val="100000"/>
              </a:lnSpc>
              <a:spcBef>
                <a:spcPts val="204"/>
              </a:spcBef>
            </a:pP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Over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half</a:t>
            </a:r>
            <a:r>
              <a:rPr dirty="0" sz="550" spc="11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(13/25)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required</a:t>
            </a:r>
            <a:r>
              <a:rPr dirty="0" sz="550" spc="1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no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level</a:t>
            </a:r>
            <a:r>
              <a:rPr dirty="0" sz="550" spc="12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2</a:t>
            </a:r>
            <a:r>
              <a:rPr dirty="0" sz="550" spc="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or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level</a:t>
            </a:r>
            <a:r>
              <a:rPr dirty="0" sz="550" spc="10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-50">
                <a:solidFill>
                  <a:srgbClr val="151515"/>
                </a:solidFill>
                <a:latin typeface="Times New Roman"/>
                <a:cs typeface="Times New Roman"/>
              </a:rPr>
              <a:t>3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organ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support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throughout</a:t>
            </a:r>
            <a:r>
              <a:rPr dirty="0" sz="550" spc="1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their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admission</a:t>
            </a:r>
            <a:r>
              <a:rPr dirty="0" sz="550" spc="1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(Fig.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4).</a:t>
            </a:r>
            <a:endParaRPr sz="550">
              <a:latin typeface="Times New Roman"/>
              <a:cs typeface="Times New Roman"/>
            </a:endParaRPr>
          </a:p>
          <a:p>
            <a:pPr marL="13970" marR="5080" indent="-635">
              <a:lnSpc>
                <a:spcPct val="100000"/>
              </a:lnSpc>
              <a:spcBef>
                <a:spcPts val="200"/>
              </a:spcBef>
            </a:pP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</a:t>
            </a:r>
            <a:r>
              <a:rPr dirty="0" sz="550" spc="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minority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(4/25)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required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ventilation.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One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unexpected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intubation</a:t>
            </a:r>
            <a:r>
              <a:rPr dirty="0" sz="550" spc="114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due</a:t>
            </a:r>
            <a:r>
              <a:rPr dirty="0" sz="550" spc="1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to</a:t>
            </a:r>
            <a:r>
              <a:rPr dirty="0" sz="550" spc="1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respiratory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failure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in</a:t>
            </a:r>
            <a:r>
              <a:rPr dirty="0" sz="550" spc="13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recovery.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All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other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had</a:t>
            </a:r>
            <a:r>
              <a:rPr dirty="0" sz="550" spc="17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particularly</a:t>
            </a:r>
            <a:r>
              <a:rPr dirty="0" sz="550" spc="1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prolonged</a:t>
            </a:r>
            <a:r>
              <a:rPr dirty="0" sz="550" spc="1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12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complex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surgery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where</a:t>
            </a:r>
            <a:r>
              <a:rPr dirty="0" sz="550" spc="12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post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op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level</a:t>
            </a:r>
            <a:r>
              <a:rPr dirty="0" sz="550" spc="11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3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support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was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predicted</a:t>
            </a:r>
            <a:r>
              <a:rPr dirty="0" sz="550" spc="1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preoperatively.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609619" y="2735597"/>
            <a:ext cx="12065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25">
                <a:solidFill>
                  <a:srgbClr val="151515"/>
                </a:solidFill>
                <a:latin typeface="Times New Roman"/>
                <a:cs typeface="Times New Roman"/>
              </a:rPr>
              <a:t>700</a:t>
            </a:r>
            <a:endParaRPr sz="450">
              <a:latin typeface="Times New Roman"/>
              <a:cs typeface="Times New Roman"/>
            </a:endParaRPr>
          </a:p>
        </p:txBody>
      </p:sp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4726938" y="1198811"/>
          <a:ext cx="1783080" cy="1316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9995"/>
                <a:gridCol w="462280"/>
              </a:tblGrid>
              <a:tr h="14541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350" spc="10" b="1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Table</a:t>
                      </a:r>
                      <a:r>
                        <a:rPr dirty="0" sz="350" spc="5" b="1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dirty="0" sz="35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50" spc="10" b="1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dirty="0" sz="350" spc="20" b="1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50" spc="10" b="1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demographics.</a:t>
                      </a:r>
                      <a:r>
                        <a:rPr dirty="0" sz="350" spc="40" b="1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IQR,</a:t>
                      </a:r>
                      <a:r>
                        <a:rPr dirty="0" sz="350" spc="1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5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interquartile</a:t>
                      </a:r>
                      <a:r>
                        <a:rPr dirty="0" sz="35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35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range.</a:t>
                      </a:r>
                      <a:endParaRPr sz="3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3185">
                <a:tc>
                  <a:txBody>
                    <a:bodyPr/>
                    <a:lstStyle/>
                    <a:p>
                      <a:pPr marL="71120">
                        <a:lnSpc>
                          <a:spcPts val="470"/>
                        </a:lnSpc>
                        <a:spcBef>
                          <a:spcPts val="85"/>
                        </a:spcBef>
                      </a:pPr>
                      <a:r>
                        <a:rPr dirty="0" sz="400" spc="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Age</a:t>
                      </a:r>
                      <a:r>
                        <a:rPr dirty="0" sz="400" spc="10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(median</a:t>
                      </a:r>
                      <a:r>
                        <a:rPr dirty="0" sz="400" spc="3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IIOR])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470"/>
                        </a:lnSpc>
                        <a:spcBef>
                          <a:spcPts val="85"/>
                        </a:spcBef>
                      </a:pPr>
                      <a:r>
                        <a:rPr dirty="0" sz="4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69</a:t>
                      </a:r>
                      <a:r>
                        <a:rPr dirty="0" sz="400" spc="9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(66-</a:t>
                      </a:r>
                      <a:r>
                        <a:rPr dirty="0" sz="400" spc="-2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73)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645">
                <a:tc>
                  <a:txBody>
                    <a:bodyPr/>
                    <a:lstStyle/>
                    <a:p>
                      <a:pPr marL="69850">
                        <a:lnSpc>
                          <a:spcPts val="450"/>
                        </a:lnSpc>
                        <a:spcBef>
                          <a:spcPts val="85"/>
                        </a:spcBef>
                      </a:pP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Male</a:t>
                      </a:r>
                      <a:r>
                        <a:rPr dirty="0" sz="400" spc="9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25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sex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450"/>
                        </a:lnSpc>
                        <a:spcBef>
                          <a:spcPts val="85"/>
                        </a:spcBef>
                      </a:pPr>
                      <a:r>
                        <a:rPr dirty="0" sz="4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400" spc="5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(88%)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68580">
                        <a:lnSpc>
                          <a:spcPts val="395"/>
                        </a:lnSpc>
                        <a:spcBef>
                          <a:spcPts val="30"/>
                        </a:spcBef>
                      </a:pPr>
                      <a:r>
                        <a:rPr dirty="0" sz="40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Co-</a:t>
                      </a:r>
                      <a:r>
                        <a:rPr dirty="0" sz="400" spc="-1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morbidities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660">
                <a:tc>
                  <a:txBody>
                    <a:bodyPr/>
                    <a:lstStyle/>
                    <a:p>
                      <a:pPr marL="186690">
                        <a:lnSpc>
                          <a:spcPts val="434"/>
                        </a:lnSpc>
                        <a:spcBef>
                          <a:spcPts val="50"/>
                        </a:spcBef>
                      </a:pPr>
                      <a:r>
                        <a:rPr dirty="0" sz="400" spc="-10" b="1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400" spc="-1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40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pert</a:t>
                      </a:r>
                      <a:r>
                        <a:rPr dirty="0" sz="400" spc="-1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40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nsi</a:t>
                      </a:r>
                      <a:r>
                        <a:rPr dirty="0" sz="400" spc="-1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40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434"/>
                        </a:lnSpc>
                        <a:spcBef>
                          <a:spcPts val="50"/>
                        </a:spcBef>
                      </a:pPr>
                      <a:r>
                        <a:rPr dirty="0" sz="400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400" spc="50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(64%)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7945">
                <a:tc>
                  <a:txBody>
                    <a:bodyPr/>
                    <a:lstStyle/>
                    <a:p>
                      <a:pPr marL="186690">
                        <a:lnSpc>
                          <a:spcPts val="425"/>
                        </a:lnSpc>
                        <a:spcBef>
                          <a:spcPts val="10"/>
                        </a:spcBef>
                      </a:pPr>
                      <a:r>
                        <a:rPr dirty="0" sz="400" b="1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ls</a:t>
                      </a:r>
                      <a:r>
                        <a:rPr dirty="0" sz="40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40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emic</a:t>
                      </a:r>
                      <a:r>
                        <a:rPr dirty="0" sz="40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heart</a:t>
                      </a:r>
                      <a:r>
                        <a:rPr dirty="0" sz="40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425"/>
                        </a:lnSpc>
                        <a:spcBef>
                          <a:spcPts val="10"/>
                        </a:spcBef>
                      </a:pPr>
                      <a:r>
                        <a:rPr dirty="0" sz="4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3(12%)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7945">
                <a:tc>
                  <a:txBody>
                    <a:bodyPr/>
                    <a:lstStyle/>
                    <a:p>
                      <a:pPr marL="185420">
                        <a:lnSpc>
                          <a:spcPts val="434"/>
                        </a:lnSpc>
                      </a:pPr>
                      <a:r>
                        <a:rPr dirty="0" sz="40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Chronic</a:t>
                      </a:r>
                      <a:r>
                        <a:rPr dirty="0" sz="400" spc="4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heart</a:t>
                      </a:r>
                      <a:r>
                        <a:rPr dirty="0" sz="400" spc="3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failure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434"/>
                        </a:lnSpc>
                      </a:pPr>
                      <a:r>
                        <a:rPr dirty="0" sz="4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3(12%)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8580">
                <a:tc>
                  <a:txBody>
                    <a:bodyPr/>
                    <a:lstStyle/>
                    <a:p>
                      <a:pPr marL="187960">
                        <a:lnSpc>
                          <a:spcPts val="434"/>
                        </a:lnSpc>
                        <a:spcBef>
                          <a:spcPts val="10"/>
                        </a:spcBef>
                      </a:pP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Atrial</a:t>
                      </a:r>
                      <a:r>
                        <a:rPr dirty="0" sz="400" spc="2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fibrillation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434"/>
                        </a:lnSpc>
                        <a:spcBef>
                          <a:spcPts val="10"/>
                        </a:spcBef>
                      </a:pPr>
                      <a:r>
                        <a:rPr dirty="0" sz="4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4(16%)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marL="185420">
                        <a:lnSpc>
                          <a:spcPts val="415"/>
                        </a:lnSpc>
                        <a:spcBef>
                          <a:spcPts val="10"/>
                        </a:spcBef>
                      </a:pP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Chronic</a:t>
                      </a:r>
                      <a:r>
                        <a:rPr dirty="0" sz="400" spc="3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lung</a:t>
                      </a:r>
                      <a:r>
                        <a:rPr dirty="0" sz="400" spc="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415"/>
                        </a:lnSpc>
                        <a:spcBef>
                          <a:spcPts val="10"/>
                        </a:spcBef>
                      </a:pPr>
                      <a:r>
                        <a:rPr dirty="0" sz="4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7(28%)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6040">
                <a:tc>
                  <a:txBody>
                    <a:bodyPr/>
                    <a:lstStyle/>
                    <a:p>
                      <a:pPr marL="189865">
                        <a:lnSpc>
                          <a:spcPts val="425"/>
                        </a:lnSpc>
                      </a:pPr>
                      <a:r>
                        <a:rPr dirty="0" sz="450" spc="-10" b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Diabetes</a:t>
                      </a:r>
                      <a:endParaRPr sz="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415"/>
                        </a:lnSpc>
                        <a:spcBef>
                          <a:spcPts val="10"/>
                        </a:spcBef>
                      </a:pPr>
                      <a:r>
                        <a:rPr dirty="0" sz="4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2/8%)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17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40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Epidural</a:t>
                      </a:r>
                      <a:r>
                        <a:rPr dirty="0" sz="400" spc="35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used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400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400" spc="45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(56%)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2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40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Cardiopulmonary</a:t>
                      </a:r>
                      <a:r>
                        <a:rPr dirty="0" sz="400" spc="2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exercise</a:t>
                      </a:r>
                      <a:r>
                        <a:rPr dirty="0" sz="400" spc="4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test</a:t>
                      </a:r>
                      <a:r>
                        <a:rPr dirty="0" sz="400" spc="4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performed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40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400" spc="55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(92%)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645">
                <a:tc>
                  <a:txBody>
                    <a:bodyPr/>
                    <a:lstStyle/>
                    <a:p>
                      <a:pPr marL="71755">
                        <a:lnSpc>
                          <a:spcPts val="450"/>
                        </a:lnSpc>
                        <a:spcBef>
                          <a:spcPts val="85"/>
                        </a:spcBef>
                      </a:pPr>
                      <a:r>
                        <a:rPr dirty="0" sz="400" spc="-1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Surgical</a:t>
                      </a:r>
                      <a:r>
                        <a:rPr dirty="0" sz="400" spc="5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factors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215">
                <a:tc>
                  <a:txBody>
                    <a:bodyPr/>
                    <a:lstStyle/>
                    <a:p>
                      <a:pPr marL="182245">
                        <a:lnSpc>
                          <a:spcPts val="415"/>
                        </a:lnSpc>
                        <a:spcBef>
                          <a:spcPts val="30"/>
                        </a:spcBef>
                      </a:pP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Infra</a:t>
                      </a:r>
                      <a:r>
                        <a:rPr dirty="0" sz="400" spc="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renal</a:t>
                      </a:r>
                      <a:r>
                        <a:rPr dirty="0" sz="400" spc="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2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clamp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415"/>
                        </a:lnSpc>
                        <a:spcBef>
                          <a:spcPts val="30"/>
                        </a:spcBef>
                      </a:pPr>
                      <a:r>
                        <a:rPr dirty="0" sz="40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400" spc="5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(80%)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1120">
                <a:tc>
                  <a:txBody>
                    <a:bodyPr/>
                    <a:lstStyle/>
                    <a:p>
                      <a:pPr marL="180340">
                        <a:lnSpc>
                          <a:spcPts val="459"/>
                        </a:lnSpc>
                      </a:pPr>
                      <a:r>
                        <a:rPr dirty="0" sz="450" spc="-10" b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Supra</a:t>
                      </a:r>
                      <a:r>
                        <a:rPr dirty="0" sz="450" spc="35" b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450" spc="-10" b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renal</a:t>
                      </a:r>
                      <a:r>
                        <a:rPr dirty="0" sz="450" spc="25" b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450" spc="-10" b="1">
                          <a:solidFill>
                            <a:srgbClr val="151515"/>
                          </a:solidFill>
                          <a:latin typeface="Times New Roman"/>
                          <a:cs typeface="Times New Roman"/>
                        </a:rPr>
                        <a:t>clamp</a:t>
                      </a:r>
                      <a:endParaRPr sz="4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430"/>
                        </a:lnSpc>
                        <a:spcBef>
                          <a:spcPts val="30"/>
                        </a:spcBef>
                      </a:pPr>
                      <a:r>
                        <a:rPr dirty="0" sz="400" spc="-10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5(20%)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5405">
                <a:tc>
                  <a:txBody>
                    <a:bodyPr/>
                    <a:lstStyle/>
                    <a:p>
                      <a:pPr marL="179705">
                        <a:lnSpc>
                          <a:spcPts val="420"/>
                        </a:lnSpc>
                      </a:pP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Thoraco-</a:t>
                      </a:r>
                      <a:r>
                        <a:rPr dirty="0" sz="400" spc="-1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laparotomy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420"/>
                        </a:lnSpc>
                      </a:pPr>
                      <a:r>
                        <a:rPr dirty="0" sz="400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400" spc="15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(0.4%)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4769">
                <a:tc>
                  <a:txBody>
                    <a:bodyPr/>
                    <a:lstStyle/>
                    <a:p>
                      <a:pPr marL="180975">
                        <a:lnSpc>
                          <a:spcPts val="415"/>
                        </a:lnSpc>
                      </a:pP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Additional</a:t>
                      </a:r>
                      <a:r>
                        <a:rPr dirty="0" sz="400" spc="7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orocedures</a:t>
                      </a:r>
                      <a:r>
                        <a:rPr dirty="0" sz="400" spc="45" b="1">
                          <a:solidFill>
                            <a:srgbClr val="15151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 b="1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(colectomv)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415"/>
                        </a:lnSpc>
                      </a:pPr>
                      <a:r>
                        <a:rPr dirty="0" sz="400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400" spc="15">
                          <a:solidFill>
                            <a:srgbClr val="03030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10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(0.4%)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 descr=""/>
          <p:cNvSpPr txBox="1"/>
          <p:nvPr/>
        </p:nvSpPr>
        <p:spPr>
          <a:xfrm>
            <a:off x="4569561" y="2884304"/>
            <a:ext cx="132715" cy="204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25" b="1">
                <a:solidFill>
                  <a:srgbClr val="313131"/>
                </a:solidFill>
                <a:latin typeface="Times New Roman"/>
                <a:cs typeface="Times New Roman"/>
              </a:rPr>
              <a:t>lso</a:t>
            </a:r>
            <a:endParaRPr sz="6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25"/>
              </a:spcBef>
            </a:pPr>
            <a:r>
              <a:rPr dirty="0" sz="500" spc="-114">
                <a:solidFill>
                  <a:srgbClr val="151515"/>
                </a:solidFill>
                <a:latin typeface="Arial"/>
                <a:cs typeface="Arial"/>
              </a:rPr>
              <a:t>c</a:t>
            </a:r>
            <a:endParaRPr sz="5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558055" y="3012333"/>
            <a:ext cx="939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45">
                <a:solidFill>
                  <a:srgbClr val="4B4B4B"/>
                </a:solidFill>
                <a:latin typeface="Times New Roman"/>
                <a:cs typeface="Times New Roman"/>
              </a:rPr>
              <a:t>·</a:t>
            </a:r>
            <a:r>
              <a:rPr dirty="0" sz="900" spc="-45">
                <a:solidFill>
                  <a:srgbClr val="151515"/>
                </a:solidFill>
                <a:latin typeface="Times New Roman"/>
                <a:cs typeface="Times New Roman"/>
              </a:rPr>
              <a:t>"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572510" y="3086290"/>
            <a:ext cx="8445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30" b="1">
                <a:solidFill>
                  <a:srgbClr val="151515"/>
                </a:solidFill>
                <a:latin typeface="Times New Roman"/>
                <a:cs typeface="Times New Roman"/>
              </a:rPr>
              <a:t>i60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554912" y="3161835"/>
            <a:ext cx="48260" cy="86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" spc="-45">
                <a:solidFill>
                  <a:srgbClr val="151515"/>
                </a:solidFill>
                <a:latin typeface="Arial"/>
                <a:cs typeface="Arial"/>
              </a:rPr>
              <a:t>0</a:t>
            </a:r>
            <a:endParaRPr sz="4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577925" y="3346326"/>
            <a:ext cx="5270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55">
                <a:solidFill>
                  <a:srgbClr val="151515"/>
                </a:solidFill>
                <a:latin typeface="Times New Roman"/>
                <a:cs typeface="Times New Roman"/>
              </a:rPr>
              <a:t>e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567952" y="3157859"/>
            <a:ext cx="142875" cy="34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80" b="1">
                <a:solidFill>
                  <a:srgbClr val="151515"/>
                </a:solidFill>
                <a:latin typeface="Times New Roman"/>
                <a:cs typeface="Times New Roman"/>
              </a:rPr>
              <a:t>i</a:t>
            </a:r>
            <a:r>
              <a:rPr dirty="0" sz="1350" spc="-85" b="1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450" spc="-25" b="1">
                <a:solidFill>
                  <a:srgbClr val="151515"/>
                </a:solidFill>
                <a:latin typeface="Times New Roman"/>
                <a:cs typeface="Times New Roman"/>
              </a:rPr>
              <a:t>40</a:t>
            </a:r>
            <a:endParaRPr sz="45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  <a:spcBef>
                <a:spcPts val="370"/>
              </a:spcBef>
            </a:pPr>
            <a:r>
              <a:rPr dirty="0" sz="250">
                <a:solidFill>
                  <a:srgbClr val="151515"/>
                </a:solidFill>
                <a:latin typeface="Arial"/>
                <a:cs typeface="Arial"/>
              </a:rPr>
              <a:t>a_</a:t>
            </a:r>
            <a:r>
              <a:rPr dirty="0" sz="250" spc="185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450" spc="-25">
                <a:solidFill>
                  <a:srgbClr val="313131"/>
                </a:solidFill>
                <a:latin typeface="Times New Roman"/>
                <a:cs typeface="Times New Roman"/>
              </a:rPr>
              <a:t>20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806338" y="2606136"/>
            <a:ext cx="1461135" cy="149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300"/>
              </a:lnSpc>
              <a:spcBef>
                <a:spcPts val="100"/>
              </a:spcBef>
            </a:pPr>
            <a:r>
              <a:rPr dirty="0" sz="350" spc="10" b="1">
                <a:solidFill>
                  <a:srgbClr val="030303"/>
                </a:solidFill>
                <a:latin typeface="Arial"/>
                <a:cs typeface="Arial"/>
              </a:rPr>
              <a:t>Figure</a:t>
            </a:r>
            <a:r>
              <a:rPr dirty="0" sz="350" spc="1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3:</a:t>
            </a:r>
            <a:r>
              <a:rPr dirty="0" sz="350" spc="3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Graph</a:t>
            </a:r>
            <a:r>
              <a:rPr dirty="0" sz="350" spc="2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151515"/>
                </a:solidFill>
                <a:latin typeface="Arial"/>
                <a:cs typeface="Arial"/>
              </a:rPr>
              <a:t>showing</a:t>
            </a:r>
            <a:r>
              <a:rPr dirty="0" sz="350" spc="2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030303"/>
                </a:solidFill>
                <a:latin typeface="Arial"/>
                <a:cs typeface="Arial"/>
              </a:rPr>
              <a:t>the</a:t>
            </a:r>
            <a:r>
              <a:rPr dirty="0" sz="350" spc="6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030303"/>
                </a:solidFill>
                <a:latin typeface="Arial"/>
                <a:cs typeface="Arial"/>
              </a:rPr>
              <a:t>time</a:t>
            </a:r>
            <a:r>
              <a:rPr dirty="0" sz="350" spc="-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030303"/>
                </a:solidFill>
                <a:latin typeface="Arial"/>
                <a:cs typeface="Arial"/>
              </a:rPr>
              <a:t>to</a:t>
            </a:r>
            <a:r>
              <a:rPr dirty="0" sz="350" spc="3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151515"/>
                </a:solidFill>
                <a:latin typeface="Arial"/>
                <a:cs typeface="Arial"/>
              </a:rPr>
              <a:t>decision</a:t>
            </a:r>
            <a:r>
              <a:rPr dirty="0" sz="350" spc="3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030303"/>
                </a:solidFill>
                <a:latin typeface="Arial"/>
                <a:cs typeface="Arial"/>
              </a:rPr>
              <a:t>to</a:t>
            </a:r>
            <a:r>
              <a:rPr dirty="0" sz="350" spc="7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step down</a:t>
            </a:r>
            <a:r>
              <a:rPr dirty="0" sz="350" spc="4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-25" b="1">
                <a:solidFill>
                  <a:srgbClr val="151515"/>
                </a:solidFill>
                <a:latin typeface="Arial"/>
                <a:cs typeface="Arial"/>
              </a:rPr>
              <a:t>vs.</a:t>
            </a:r>
            <a:r>
              <a:rPr dirty="0" sz="350" spc="50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030303"/>
                </a:solidFill>
                <a:latin typeface="Arial"/>
                <a:cs typeface="Arial"/>
              </a:rPr>
              <a:t>time</a:t>
            </a:r>
            <a:r>
              <a:rPr dirty="0" sz="350" spc="25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030303"/>
                </a:solidFill>
                <a:latin typeface="Arial"/>
                <a:cs typeface="Arial"/>
              </a:rPr>
              <a:t>to</a:t>
            </a:r>
            <a:r>
              <a:rPr dirty="0" sz="350" spc="9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spc="-10" b="1">
                <a:solidFill>
                  <a:srgbClr val="151515"/>
                </a:solidFill>
                <a:latin typeface="Arial"/>
                <a:cs typeface="Arial"/>
              </a:rPr>
              <a:t>discharge</a:t>
            </a:r>
            <a:endParaRPr sz="35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811156" y="3764611"/>
            <a:ext cx="1296670" cy="79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" spc="10" b="1">
                <a:solidFill>
                  <a:srgbClr val="030303"/>
                </a:solidFill>
                <a:latin typeface="Arial"/>
                <a:cs typeface="Arial"/>
              </a:rPr>
              <a:t>Figure</a:t>
            </a:r>
            <a:r>
              <a:rPr dirty="0" sz="350" spc="2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4:</a:t>
            </a:r>
            <a:r>
              <a:rPr dirty="0" sz="350" spc="1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Organ</a:t>
            </a:r>
            <a:r>
              <a:rPr dirty="0" sz="350" spc="3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support</a:t>
            </a:r>
            <a:r>
              <a:rPr dirty="0" sz="350" spc="1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requirements</a:t>
            </a:r>
            <a:r>
              <a:rPr dirty="0" sz="350" spc="6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after AAA</a:t>
            </a:r>
            <a:r>
              <a:rPr dirty="0" sz="350" spc="3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-10" b="1">
                <a:solidFill>
                  <a:srgbClr val="151515"/>
                </a:solidFill>
                <a:latin typeface="Arial"/>
                <a:cs typeface="Arial"/>
              </a:rPr>
              <a:t>repair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371282" y="3726441"/>
            <a:ext cx="462915" cy="79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Post</a:t>
            </a:r>
            <a:r>
              <a:rPr dirty="0" sz="350" spc="2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151515"/>
                </a:solidFill>
                <a:latin typeface="Arial"/>
                <a:cs typeface="Arial"/>
              </a:rPr>
              <a:t>operative</a:t>
            </a:r>
            <a:r>
              <a:rPr dirty="0" sz="350" spc="3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350" spc="-25" b="1">
                <a:solidFill>
                  <a:srgbClr val="151515"/>
                </a:solidFill>
                <a:latin typeface="Arial"/>
                <a:cs typeface="Arial"/>
              </a:rPr>
              <a:t>day</a:t>
            </a:r>
            <a:endParaRPr sz="3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499987" y="3822663"/>
            <a:ext cx="1896745" cy="977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4" marR="22860" indent="635">
              <a:lnSpc>
                <a:spcPct val="100000"/>
              </a:lnSpc>
              <a:spcBef>
                <a:spcPts val="100"/>
              </a:spcBef>
            </a:pP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20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patients</a:t>
            </a:r>
            <a:r>
              <a:rPr dirty="0" sz="550" spc="10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(80%)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required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either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no</a:t>
            </a:r>
            <a:r>
              <a:rPr dirty="0" sz="550" spc="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support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or</a:t>
            </a:r>
            <a:r>
              <a:rPr dirty="0" sz="550" spc="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vasopressor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only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1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could</a:t>
            </a:r>
            <a:r>
              <a:rPr dirty="0" sz="550" spc="1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be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suitable</a:t>
            </a:r>
            <a:r>
              <a:rPr dirty="0" sz="550" spc="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for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an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enhanced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care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ward.</a:t>
            </a:r>
            <a:endParaRPr sz="55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  <a:spcBef>
                <a:spcPts val="295"/>
              </a:spcBef>
            </a:pP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these:</a:t>
            </a:r>
            <a:endParaRPr sz="550">
              <a:latin typeface="Times New Roman"/>
              <a:cs typeface="Times New Roman"/>
            </a:endParaRPr>
          </a:p>
          <a:p>
            <a:pPr marL="13970" marR="63500" indent="-635">
              <a:lnSpc>
                <a:spcPct val="99600"/>
              </a:lnSpc>
              <a:spcBef>
                <a:spcPts val="300"/>
              </a:spcBef>
            </a:pP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Vasopressor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use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was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more</a:t>
            </a:r>
            <a:r>
              <a:rPr dirty="0" sz="550" spc="4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common</a:t>
            </a:r>
            <a:r>
              <a:rPr dirty="0" sz="550" spc="1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in</a:t>
            </a:r>
            <a:r>
              <a:rPr dirty="0" sz="550" spc="12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with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an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epidural: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50%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(n-6)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in</a:t>
            </a:r>
            <a:r>
              <a:rPr dirty="0" sz="550" spc="12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epidural</a:t>
            </a:r>
            <a:r>
              <a:rPr dirty="0" sz="550" spc="1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group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vs.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12.5%</a:t>
            </a:r>
            <a:r>
              <a:rPr dirty="0" sz="550" spc="10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(n-1)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030303"/>
                </a:solidFill>
                <a:latin typeface="Times New Roman"/>
                <a:cs typeface="Times New Roman"/>
              </a:rPr>
              <a:t>if</a:t>
            </a:r>
            <a:r>
              <a:rPr dirty="0" sz="550" spc="14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no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epidural</a:t>
            </a:r>
            <a:r>
              <a:rPr dirty="0" sz="550" spc="1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used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(OR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0">
                <a:solidFill>
                  <a:srgbClr val="030303"/>
                </a:solidFill>
                <a:latin typeface="Times New Roman"/>
                <a:cs typeface="Times New Roman"/>
              </a:rPr>
              <a:t>17).</a:t>
            </a:r>
            <a:endParaRPr sz="550">
              <a:latin typeface="Times New Roman"/>
              <a:cs typeface="Times New Roman"/>
            </a:endParaRPr>
          </a:p>
          <a:p>
            <a:pPr marL="13970" marR="5080" indent="-1905">
              <a:lnSpc>
                <a:spcPct val="100600"/>
              </a:lnSpc>
              <a:spcBef>
                <a:spcPts val="295"/>
              </a:spcBef>
            </a:pP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There</a:t>
            </a:r>
            <a:r>
              <a:rPr dirty="0" sz="550" spc="5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was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no statistically</a:t>
            </a:r>
            <a:r>
              <a:rPr dirty="0" sz="550" spc="2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significant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difference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in</a:t>
            </a:r>
            <a:r>
              <a:rPr dirty="0" sz="550" spc="7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anaerobic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threshold</a:t>
            </a:r>
            <a:r>
              <a:rPr dirty="0" sz="550" spc="1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(15.5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vs.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15.0</a:t>
            </a:r>
            <a:r>
              <a:rPr dirty="0" sz="550" spc="7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ml</a:t>
            </a:r>
            <a:r>
              <a:rPr dirty="0" sz="550" spc="10">
                <a:solidFill>
                  <a:srgbClr val="313131"/>
                </a:solidFill>
                <a:latin typeface="Times New Roman"/>
                <a:cs typeface="Times New Roman"/>
              </a:rPr>
              <a:t>/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kg</a:t>
            </a:r>
            <a:r>
              <a:rPr dirty="0" sz="550" spc="10">
                <a:solidFill>
                  <a:srgbClr val="313131"/>
                </a:solidFill>
                <a:latin typeface="Times New Roman"/>
                <a:cs typeface="Times New Roman"/>
              </a:rPr>
              <a:t>/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min,</a:t>
            </a:r>
            <a:r>
              <a:rPr dirty="0" sz="550" spc="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p-0.403)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or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VOrpeak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(18.2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vs.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20.0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ml</a:t>
            </a:r>
            <a:r>
              <a:rPr dirty="0" sz="550" spc="10">
                <a:solidFill>
                  <a:srgbClr val="313131"/>
                </a:solidFill>
                <a:latin typeface="Times New Roman"/>
                <a:cs typeface="Times New Roman"/>
              </a:rPr>
              <a:t>/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kg</a:t>
            </a:r>
            <a:r>
              <a:rPr dirty="0" sz="550" spc="10">
                <a:solidFill>
                  <a:srgbClr val="313131"/>
                </a:solidFill>
                <a:latin typeface="Times New Roman"/>
                <a:cs typeface="Times New Roman"/>
              </a:rPr>
              <a:t>/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min,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p-0.268)</a:t>
            </a:r>
            <a:r>
              <a:rPr dirty="0" sz="550" spc="1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between</a:t>
            </a:r>
            <a:r>
              <a:rPr dirty="0" sz="550" spc="14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vasopressor</a:t>
            </a:r>
            <a:r>
              <a:rPr dirty="0" sz="550" spc="1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non-vasopressor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groups,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respectively.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664912" y="1095035"/>
            <a:ext cx="2207895" cy="2667635"/>
          </a:xfrm>
          <a:prstGeom prst="rect">
            <a:avLst/>
          </a:prstGeom>
          <a:ln w="38139">
            <a:solidFill>
              <a:srgbClr val="000000"/>
            </a:solidFill>
          </a:ln>
        </p:spPr>
        <p:txBody>
          <a:bodyPr wrap="square" lIns="0" tIns="75565" rIns="0" bIns="0" rtlCol="0" vert="horz">
            <a:spAutoFit/>
          </a:bodyPr>
          <a:lstStyle/>
          <a:p>
            <a:pPr marL="147955">
              <a:lnSpc>
                <a:spcPct val="100000"/>
              </a:lnSpc>
              <a:spcBef>
                <a:spcPts val="595"/>
              </a:spcBef>
            </a:pPr>
            <a:r>
              <a:rPr dirty="0" sz="700" spc="-10" b="1">
                <a:solidFill>
                  <a:srgbClr val="030303"/>
                </a:solidFill>
                <a:latin typeface="Arial"/>
                <a:cs typeface="Arial"/>
              </a:rPr>
              <a:t>Conclusion</a:t>
            </a:r>
            <a:endParaRPr sz="700">
              <a:latin typeface="Arial"/>
              <a:cs typeface="Arial"/>
            </a:endParaRPr>
          </a:p>
          <a:p>
            <a:pPr marL="149860" marR="324485" indent="-635">
              <a:lnSpc>
                <a:spcPct val="101000"/>
              </a:lnSpc>
              <a:spcBef>
                <a:spcPts val="355"/>
              </a:spcBef>
            </a:pP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AAA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repair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is</a:t>
            </a:r>
            <a:r>
              <a:rPr dirty="0" sz="550" spc="10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major</a:t>
            </a:r>
            <a:r>
              <a:rPr dirty="0" sz="550" spc="8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surgery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2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1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require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careful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monitoring</a:t>
            </a:r>
            <a:r>
              <a:rPr dirty="0" sz="550" spc="12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in</a:t>
            </a:r>
            <a:r>
              <a:rPr dirty="0" sz="550" spc="5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2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post</a:t>
            </a:r>
            <a:r>
              <a:rPr dirty="0" sz="550" spc="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operative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period</a:t>
            </a:r>
            <a:r>
              <a:rPr dirty="0" sz="550" spc="9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to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030303"/>
                </a:solidFill>
                <a:latin typeface="Times New Roman"/>
                <a:cs typeface="Times New Roman"/>
              </a:rPr>
              <a:t>identify</a:t>
            </a:r>
            <a:r>
              <a:rPr dirty="0" sz="550" spc="50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complications.</a:t>
            </a:r>
            <a:r>
              <a:rPr dirty="0" baseline="23809" sz="525" spc="-15">
                <a:solidFill>
                  <a:srgbClr val="313131"/>
                </a:solidFill>
                <a:latin typeface="Arial"/>
                <a:cs typeface="Arial"/>
              </a:rPr>
              <a:t>3</a:t>
            </a:r>
            <a:endParaRPr baseline="23809" sz="525">
              <a:latin typeface="Arial"/>
              <a:cs typeface="Arial"/>
            </a:endParaRPr>
          </a:p>
          <a:p>
            <a:pPr marL="152400" marR="149225" indent="635">
              <a:lnSpc>
                <a:spcPct val="100000"/>
              </a:lnSpc>
              <a:spcBef>
                <a:spcPts val="335"/>
              </a:spcBef>
            </a:pP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However</a:t>
            </a:r>
            <a:r>
              <a:rPr dirty="0" sz="550" spc="10">
                <a:solidFill>
                  <a:srgbClr val="313131"/>
                </a:solidFill>
                <a:latin typeface="Times New Roman"/>
                <a:cs typeface="Times New Roman"/>
              </a:rPr>
              <a:t>,</a:t>
            </a:r>
            <a:r>
              <a:rPr dirty="0" sz="550" spc="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1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majority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undergoing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this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procedure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in</a:t>
            </a:r>
            <a:r>
              <a:rPr dirty="0" sz="550" spc="6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our</a:t>
            </a:r>
            <a:r>
              <a:rPr dirty="0" sz="550" spc="2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Trust</a:t>
            </a:r>
            <a:r>
              <a:rPr dirty="0" sz="550" spc="4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do</a:t>
            </a:r>
            <a:r>
              <a:rPr dirty="0" sz="550" spc="1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not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require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any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post</a:t>
            </a:r>
            <a:r>
              <a:rPr dirty="0" sz="550" spc="6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operative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organ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support.</a:t>
            </a:r>
            <a:endParaRPr sz="550">
              <a:latin typeface="Times New Roman"/>
              <a:cs typeface="Times New Roman"/>
            </a:endParaRPr>
          </a:p>
          <a:p>
            <a:pPr marL="147955">
              <a:lnSpc>
                <a:spcPct val="100000"/>
              </a:lnSpc>
              <a:spcBef>
                <a:spcPts val="335"/>
              </a:spcBef>
            </a:pP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The</a:t>
            </a:r>
            <a:r>
              <a:rPr dirty="0" sz="550" spc="8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minority</a:t>
            </a:r>
            <a:r>
              <a:rPr dirty="0" sz="550" spc="11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who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do,</a:t>
            </a:r>
            <a:r>
              <a:rPr dirty="0" sz="550" spc="1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only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require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single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organ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support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0">
                <a:solidFill>
                  <a:srgbClr val="151515"/>
                </a:solidFill>
                <a:latin typeface="Times New Roman"/>
                <a:cs typeface="Times New Roman"/>
              </a:rPr>
              <a:t>with</a:t>
            </a:r>
            <a:endParaRPr sz="550">
              <a:latin typeface="Times New Roman"/>
              <a:cs typeface="Times New Roman"/>
            </a:endParaRPr>
          </a:p>
          <a:p>
            <a:pPr marL="150495">
              <a:lnSpc>
                <a:spcPct val="100000"/>
              </a:lnSpc>
              <a:spcBef>
                <a:spcPts val="95"/>
              </a:spcBef>
            </a:pPr>
            <a:r>
              <a:rPr dirty="0" sz="450" b="1">
                <a:solidFill>
                  <a:srgbClr val="151515"/>
                </a:solidFill>
                <a:latin typeface="Arial"/>
                <a:cs typeface="Arial"/>
              </a:rPr>
              <a:t>a</a:t>
            </a:r>
            <a:r>
              <a:rPr dirty="0" sz="450" spc="65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450" spc="-10" b="1">
                <a:solidFill>
                  <a:srgbClr val="151515"/>
                </a:solidFill>
                <a:latin typeface="Arial"/>
                <a:cs typeface="Arial"/>
              </a:rPr>
              <a:t>vasopressor.</a:t>
            </a:r>
            <a:endParaRPr sz="450">
              <a:latin typeface="Arial"/>
              <a:cs typeface="Arial"/>
            </a:endParaRPr>
          </a:p>
          <a:p>
            <a:pPr marL="152400" marR="198120" indent="-5080">
              <a:lnSpc>
                <a:spcPct val="100000"/>
              </a:lnSpc>
              <a:spcBef>
                <a:spcPts val="355"/>
              </a:spcBef>
            </a:pP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The</a:t>
            </a:r>
            <a:r>
              <a:rPr dirty="0" sz="550" spc="9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length</a:t>
            </a:r>
            <a:r>
              <a:rPr dirty="0" sz="550" spc="13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030303"/>
                </a:solidFill>
                <a:latin typeface="Times New Roman"/>
                <a:cs typeface="Times New Roman"/>
              </a:rPr>
              <a:t>ICU</a:t>
            </a:r>
            <a:r>
              <a:rPr dirty="0" sz="550" spc="9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stay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is</a:t>
            </a:r>
            <a:r>
              <a:rPr dirty="0" sz="550" spc="3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short</a:t>
            </a:r>
            <a:r>
              <a:rPr dirty="0" sz="550" spc="1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however</a:t>
            </a:r>
            <a:r>
              <a:rPr dirty="0" sz="550" spc="8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there</a:t>
            </a:r>
            <a:r>
              <a:rPr dirty="0" sz="550" spc="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is</a:t>
            </a:r>
            <a:r>
              <a:rPr dirty="0" sz="550" spc="4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significant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lag</a:t>
            </a:r>
            <a:r>
              <a:rPr dirty="0" sz="550" spc="13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between</a:t>
            </a:r>
            <a:r>
              <a:rPr dirty="0" sz="550" spc="10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decision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to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50">
                <a:solidFill>
                  <a:srgbClr val="151515"/>
                </a:solidFill>
                <a:latin typeface="Times New Roman"/>
                <a:cs typeface="Times New Roman"/>
              </a:rPr>
              <a:t>step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down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discharge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which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perpetuates</a:t>
            </a:r>
            <a:r>
              <a:rPr dirty="0" sz="550" spc="1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1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pressured</a:t>
            </a:r>
            <a:r>
              <a:rPr dirty="0" sz="550" spc="2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critical</a:t>
            </a:r>
            <a:r>
              <a:rPr dirty="0" sz="550" spc="1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care</a:t>
            </a:r>
            <a:r>
              <a:rPr dirty="0" sz="550" spc="1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bed</a:t>
            </a:r>
            <a:r>
              <a:rPr dirty="0" sz="550" spc="21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space.</a:t>
            </a:r>
            <a:endParaRPr sz="550">
              <a:latin typeface="Times New Roman"/>
              <a:cs typeface="Times New Roman"/>
            </a:endParaRPr>
          </a:p>
          <a:p>
            <a:pPr marL="149860" marR="128905" indent="3175">
              <a:lnSpc>
                <a:spcPct val="100000"/>
              </a:lnSpc>
              <a:spcBef>
                <a:spcPts val="330"/>
              </a:spcBef>
            </a:pP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Predictors</a:t>
            </a:r>
            <a:r>
              <a:rPr dirty="0" sz="550" spc="6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for</a:t>
            </a:r>
            <a:r>
              <a:rPr dirty="0" sz="550" spc="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vasopressor</a:t>
            </a:r>
            <a:r>
              <a:rPr dirty="0" sz="550" spc="1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requirement</a:t>
            </a:r>
            <a:r>
              <a:rPr dirty="0" sz="550" spc="1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included</a:t>
            </a:r>
            <a:r>
              <a:rPr dirty="0" sz="550" spc="14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epidural</a:t>
            </a:r>
            <a:r>
              <a:rPr dirty="0" sz="550" spc="1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0">
                <a:solidFill>
                  <a:srgbClr val="151515"/>
                </a:solidFill>
                <a:latin typeface="Times New Roman"/>
                <a:cs typeface="Times New Roman"/>
              </a:rPr>
              <a:t>use.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Neither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VOrpeak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nor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anaerobic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threshold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20">
                <a:solidFill>
                  <a:srgbClr val="151515"/>
                </a:solidFill>
                <a:latin typeface="Times New Roman"/>
                <a:cs typeface="Times New Roman"/>
              </a:rPr>
              <a:t>were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predictive,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although</a:t>
            </a:r>
            <a:r>
              <a:rPr dirty="0" sz="550" spc="11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our</a:t>
            </a:r>
            <a:r>
              <a:rPr dirty="0" sz="550" spc="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data</a:t>
            </a:r>
            <a:r>
              <a:rPr dirty="0" sz="550" spc="1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is</a:t>
            </a:r>
            <a:r>
              <a:rPr dirty="0" sz="550" spc="6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limited</a:t>
            </a:r>
            <a:r>
              <a:rPr dirty="0" sz="550" spc="15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by</a:t>
            </a:r>
            <a:r>
              <a:rPr dirty="0" sz="550" spc="2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sample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size.</a:t>
            </a:r>
            <a:endParaRPr sz="550">
              <a:latin typeface="Times New Roman"/>
              <a:cs typeface="Times New Roman"/>
            </a:endParaRPr>
          </a:p>
          <a:p>
            <a:pPr marL="152400" marR="140335" indent="635">
              <a:lnSpc>
                <a:spcPct val="100000"/>
              </a:lnSpc>
              <a:spcBef>
                <a:spcPts val="334"/>
              </a:spcBef>
            </a:pP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Patients</a:t>
            </a:r>
            <a:r>
              <a:rPr dirty="0" sz="550" spc="9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requiring</a:t>
            </a:r>
            <a:r>
              <a:rPr dirty="0" sz="550" spc="1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multi-organ</a:t>
            </a:r>
            <a:r>
              <a:rPr dirty="0" sz="550" spc="13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support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were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easily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identifiable</a:t>
            </a:r>
            <a:r>
              <a:rPr dirty="0" sz="550" spc="22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based</a:t>
            </a:r>
            <a:r>
              <a:rPr dirty="0" sz="550" spc="17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on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surgical</a:t>
            </a:r>
            <a:r>
              <a:rPr dirty="0" sz="550" spc="1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complexity</a:t>
            </a:r>
            <a:r>
              <a:rPr dirty="0" sz="550" spc="1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20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co-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morbidities.</a:t>
            </a:r>
            <a:endParaRPr sz="550">
              <a:latin typeface="Times New Roman"/>
              <a:cs typeface="Times New Roman"/>
            </a:endParaRPr>
          </a:p>
          <a:p>
            <a:pPr marL="149225" marR="185420" indent="-1905">
              <a:lnSpc>
                <a:spcPct val="102600"/>
              </a:lnSpc>
              <a:spcBef>
                <a:spcPts val="315"/>
              </a:spcBef>
            </a:pP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This</a:t>
            </a:r>
            <a:r>
              <a:rPr dirty="0" sz="550" spc="7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project</a:t>
            </a:r>
            <a:r>
              <a:rPr dirty="0" sz="550" spc="11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has</a:t>
            </a:r>
            <a:r>
              <a:rPr dirty="0" sz="550" spc="5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identified</a:t>
            </a:r>
            <a:r>
              <a:rPr dirty="0" sz="550" spc="11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cohort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patients</a:t>
            </a:r>
            <a:r>
              <a:rPr dirty="0" sz="550" spc="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whose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predictable</a:t>
            </a:r>
            <a:r>
              <a:rPr dirty="0" sz="550" spc="2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post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operative</a:t>
            </a:r>
            <a:r>
              <a:rPr dirty="0" sz="550" spc="1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organ</a:t>
            </a:r>
            <a:r>
              <a:rPr dirty="0" sz="550" spc="1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support</a:t>
            </a:r>
            <a:r>
              <a:rPr dirty="0" sz="550" spc="1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requirements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would</a:t>
            </a:r>
            <a:r>
              <a:rPr dirty="0" sz="550" spc="9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support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a</a:t>
            </a:r>
            <a:r>
              <a:rPr dirty="0" sz="550" spc="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Surgical</a:t>
            </a:r>
            <a:r>
              <a:rPr dirty="0" sz="550" spc="1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Enhanced</a:t>
            </a:r>
            <a:r>
              <a:rPr dirty="0" sz="550" spc="114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Care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Model.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Here</a:t>
            </a:r>
            <a:r>
              <a:rPr dirty="0" sz="550" spc="5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-20">
                <a:solidFill>
                  <a:srgbClr val="151515"/>
                </a:solidFill>
                <a:latin typeface="Times New Roman"/>
                <a:cs typeface="Times New Roman"/>
              </a:rPr>
              <a:t>they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can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receive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the</a:t>
            </a:r>
            <a:r>
              <a:rPr dirty="0" sz="550" spc="18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necessary</a:t>
            </a:r>
            <a:r>
              <a:rPr dirty="0" sz="550" spc="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frequency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observations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5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weaning</a:t>
            </a:r>
            <a:r>
              <a:rPr dirty="0" sz="550" spc="12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of</a:t>
            </a:r>
            <a:r>
              <a:rPr dirty="0" sz="550" spc="8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vasopressors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yet</a:t>
            </a:r>
            <a:r>
              <a:rPr dirty="0" sz="550" spc="12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030303"/>
                </a:solidFill>
                <a:latin typeface="Times New Roman"/>
                <a:cs typeface="Times New Roman"/>
              </a:rPr>
              <a:t>have</a:t>
            </a:r>
            <a:r>
              <a:rPr dirty="0" sz="550" spc="8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close</a:t>
            </a:r>
            <a:r>
              <a:rPr dirty="0" sz="550" spc="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support</a:t>
            </a:r>
            <a:r>
              <a:rPr dirty="0" sz="550" spc="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10">
                <a:solidFill>
                  <a:srgbClr val="151515"/>
                </a:solidFill>
                <a:latin typeface="Times New Roman"/>
                <a:cs typeface="Times New Roman"/>
              </a:rPr>
              <a:t>from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critical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450" b="1">
                <a:solidFill>
                  <a:srgbClr val="151515"/>
                </a:solidFill>
                <a:latin typeface="Arial"/>
                <a:cs typeface="Arial"/>
              </a:rPr>
              <a:t>care</a:t>
            </a:r>
            <a:r>
              <a:rPr dirty="0" sz="450" spc="110" b="1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dirty="0" sz="450" spc="-10" b="1">
                <a:solidFill>
                  <a:srgbClr val="151515"/>
                </a:solidFill>
                <a:latin typeface="Arial"/>
                <a:cs typeface="Arial"/>
              </a:rPr>
              <a:t>services.</a:t>
            </a:r>
            <a:r>
              <a:rPr dirty="0" baseline="20833" sz="600" spc="-15" b="1">
                <a:solidFill>
                  <a:srgbClr val="313131"/>
                </a:solidFill>
                <a:latin typeface="Times New Roman"/>
                <a:cs typeface="Times New Roman"/>
              </a:rPr>
              <a:t>2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</a:rPr>
              <a:t>,</a:t>
            </a:r>
            <a:r>
              <a:rPr dirty="0" baseline="20833" sz="600" spc="-15" b="1">
                <a:solidFill>
                  <a:srgbClr val="313131"/>
                </a:solidFill>
                <a:latin typeface="Times New Roman"/>
                <a:cs typeface="Times New Roman"/>
              </a:rPr>
              <a:t>3</a:t>
            </a:r>
            <a:endParaRPr baseline="20833" sz="600">
              <a:latin typeface="Times New Roman"/>
              <a:cs typeface="Times New Roman"/>
            </a:endParaRPr>
          </a:p>
          <a:p>
            <a:pPr marL="149860" marR="238125" indent="-2540">
              <a:lnSpc>
                <a:spcPct val="100000"/>
              </a:lnSpc>
              <a:spcBef>
                <a:spcPts val="375"/>
              </a:spcBef>
            </a:pP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This</a:t>
            </a:r>
            <a:r>
              <a:rPr dirty="0" sz="550" spc="10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is</a:t>
            </a:r>
            <a:r>
              <a:rPr dirty="0" sz="550" spc="6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</a:t>
            </a:r>
            <a:r>
              <a:rPr dirty="0" sz="550" spc="17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pragmatic</a:t>
            </a:r>
            <a:r>
              <a:rPr dirty="0" sz="550" spc="1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approach</a:t>
            </a:r>
            <a:r>
              <a:rPr dirty="0" sz="550" spc="15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that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will</a:t>
            </a:r>
            <a:r>
              <a:rPr dirty="0" sz="550" spc="2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reduce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cancellations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20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help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protect</a:t>
            </a:r>
            <a:r>
              <a:rPr dirty="0" sz="550" spc="1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precious</a:t>
            </a:r>
            <a:r>
              <a:rPr dirty="0" sz="550" spc="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critical</a:t>
            </a:r>
            <a:r>
              <a:rPr dirty="0" sz="550" spc="14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care</a:t>
            </a:r>
            <a:r>
              <a:rPr dirty="0" sz="550" spc="1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beds</a:t>
            </a:r>
            <a:r>
              <a:rPr dirty="0" sz="550" spc="10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which</a:t>
            </a:r>
            <a:r>
              <a:rPr dirty="0" sz="550" spc="17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20">
                <a:solidFill>
                  <a:srgbClr val="151515"/>
                </a:solidFill>
                <a:latin typeface="Times New Roman"/>
                <a:cs typeface="Times New Roman"/>
              </a:rPr>
              <a:t>will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continue</a:t>
            </a:r>
            <a:r>
              <a:rPr dirty="0" sz="550" spc="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to</a:t>
            </a:r>
            <a:r>
              <a:rPr dirty="0" sz="550" spc="16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come</a:t>
            </a:r>
            <a:r>
              <a:rPr dirty="0" sz="550" spc="13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under</a:t>
            </a:r>
            <a:r>
              <a:rPr dirty="0" sz="550" spc="15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increasing</a:t>
            </a:r>
            <a:r>
              <a:rPr dirty="0" sz="550" spc="21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pressure</a:t>
            </a:r>
            <a:r>
              <a:rPr dirty="0" sz="550" spc="14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with</a:t>
            </a:r>
            <a:r>
              <a:rPr dirty="0" sz="550" spc="13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an</a:t>
            </a:r>
            <a:r>
              <a:rPr dirty="0" sz="550" spc="19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older</a:t>
            </a:r>
            <a:r>
              <a:rPr dirty="0" sz="550" spc="500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and</a:t>
            </a:r>
            <a:r>
              <a:rPr dirty="0" sz="550" spc="204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030303"/>
                </a:solidFill>
                <a:latin typeface="Times New Roman"/>
                <a:cs typeface="Times New Roman"/>
              </a:rPr>
              <a:t>more</a:t>
            </a:r>
            <a:r>
              <a:rPr dirty="0" sz="550" spc="11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151515"/>
                </a:solidFill>
                <a:latin typeface="Times New Roman"/>
                <a:cs typeface="Times New Roman"/>
              </a:rPr>
              <a:t>co-morbid</a:t>
            </a:r>
            <a:r>
              <a:rPr dirty="0" sz="550" spc="265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151515"/>
                </a:solidFill>
                <a:latin typeface="Times New Roman"/>
                <a:cs typeface="Times New Roman"/>
              </a:rPr>
              <a:t>population.</a:t>
            </a:r>
            <a:r>
              <a:rPr dirty="0" baseline="20833" sz="600" spc="-15">
                <a:solidFill>
                  <a:srgbClr val="313131"/>
                </a:solidFill>
                <a:latin typeface="Arial"/>
                <a:cs typeface="Arial"/>
              </a:rPr>
              <a:t>2</a:t>
            </a:r>
            <a:endParaRPr baseline="20833" sz="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664912" y="3864786"/>
            <a:ext cx="2207895" cy="1090295"/>
          </a:xfrm>
          <a:prstGeom prst="rect">
            <a:avLst/>
          </a:prstGeom>
          <a:ln w="38139">
            <a:solidFill>
              <a:srgbClr val="000000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550">
              <a:latin typeface="Times New Roman"/>
              <a:cs typeface="Times New Roman"/>
            </a:endParaRPr>
          </a:p>
          <a:p>
            <a:pPr marL="151130">
              <a:lnSpc>
                <a:spcPct val="100000"/>
              </a:lnSpc>
            </a:pPr>
            <a:r>
              <a:rPr dirty="0" sz="600" spc="-10" b="1">
                <a:solidFill>
                  <a:srgbClr val="030303"/>
                </a:solidFill>
                <a:latin typeface="Arial"/>
                <a:cs typeface="Arial"/>
              </a:rPr>
              <a:t>References</a:t>
            </a:r>
            <a:endParaRPr sz="600">
              <a:latin typeface="Arial"/>
              <a:cs typeface="Arial"/>
            </a:endParaRPr>
          </a:p>
          <a:p>
            <a:pPr marL="150495" marR="284480" indent="57150">
              <a:lnSpc>
                <a:spcPct val="99800"/>
              </a:lnSpc>
              <a:spcBef>
                <a:spcPts val="345"/>
              </a:spcBef>
              <a:buAutoNum type="arabicPeriod"/>
              <a:tabLst>
                <a:tab pos="207645" algn="l"/>
              </a:tabLst>
            </a:pP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Royal</a:t>
            </a:r>
            <a:r>
              <a:rPr dirty="0" sz="350" spc="6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College</a:t>
            </a:r>
            <a:r>
              <a:rPr dirty="0" sz="350" spc="6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350" spc="4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Anaesthetists</a:t>
            </a:r>
            <a:r>
              <a:rPr dirty="0" sz="350" b="1">
                <a:solidFill>
                  <a:srgbClr val="030303"/>
                </a:solidFill>
                <a:latin typeface="Arial"/>
                <a:cs typeface="Arial"/>
              </a:rPr>
              <a:t>.</a:t>
            </a:r>
            <a:r>
              <a:rPr dirty="0" sz="350" spc="40" b="1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400" b="1" i="1">
                <a:solidFill>
                  <a:srgbClr val="313131"/>
                </a:solidFill>
                <a:latin typeface="Times New Roman"/>
                <a:cs typeface="Times New Roman"/>
              </a:rPr>
              <a:t>Guidelines</a:t>
            </a:r>
            <a:r>
              <a:rPr dirty="0" sz="400" spc="90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for</a:t>
            </a:r>
            <a:r>
              <a:rPr dirty="0" sz="350" spc="3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400" b="1" i="1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z="400" spc="100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10" b="1" i="1">
                <a:solidFill>
                  <a:srgbClr val="313131"/>
                </a:solidFill>
                <a:latin typeface="Times New Roman"/>
                <a:cs typeface="Times New Roman"/>
              </a:rPr>
              <a:t>Provision</a:t>
            </a:r>
            <a:r>
              <a:rPr dirty="0" sz="400" spc="75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350" spc="11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400" spc="-10" b="1" i="1">
                <a:solidFill>
                  <a:srgbClr val="313131"/>
                </a:solidFill>
                <a:latin typeface="Times New Roman"/>
                <a:cs typeface="Times New Roman"/>
              </a:rPr>
              <a:t>Anaesthesia</a:t>
            </a:r>
            <a:r>
              <a:rPr dirty="0" sz="400" spc="500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 i="1">
                <a:solidFill>
                  <a:srgbClr val="313131"/>
                </a:solidFill>
                <a:latin typeface="Times New Roman"/>
                <a:cs typeface="Times New Roman"/>
              </a:rPr>
              <a:t>Services</a:t>
            </a:r>
            <a:r>
              <a:rPr dirty="0" sz="400" spc="55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for</a:t>
            </a:r>
            <a:r>
              <a:rPr dirty="0" sz="350" spc="5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Vascular</a:t>
            </a:r>
            <a:r>
              <a:rPr dirty="0" sz="350" spc="3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Procedures.</a:t>
            </a:r>
            <a:r>
              <a:rPr dirty="0" sz="350" spc="7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2022.</a:t>
            </a:r>
            <a:r>
              <a:rPr dirty="0" sz="350" spc="3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Available</a:t>
            </a:r>
            <a:r>
              <a:rPr dirty="0" sz="350" spc="7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spc="-10" b="1">
                <a:solidFill>
                  <a:srgbClr val="313131"/>
                </a:solidFill>
                <a:latin typeface="Arial"/>
                <a:cs typeface="Arial"/>
              </a:rPr>
              <a:t>from:</a:t>
            </a:r>
            <a:r>
              <a:rPr dirty="0" sz="350" spc="50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https://rcoa.ac.uk/gpas/chapter-15.</a:t>
            </a:r>
            <a:r>
              <a:rPr dirty="0" sz="400" spc="4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[Accessed</a:t>
            </a:r>
            <a:r>
              <a:rPr dirty="0" sz="400" spc="204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17</a:t>
            </a:r>
            <a:r>
              <a:rPr dirty="0" sz="400" spc="19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25" b="1">
                <a:solidFill>
                  <a:srgbClr val="313131"/>
                </a:solidFill>
                <a:latin typeface="Times New Roman"/>
                <a:cs typeface="Times New Roman"/>
              </a:rPr>
              <a:t>March</a:t>
            </a:r>
            <a:r>
              <a:rPr dirty="0" sz="400" spc="18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</a:rPr>
              <a:t>2023]</a:t>
            </a:r>
            <a:endParaRPr sz="400">
              <a:latin typeface="Times New Roman"/>
              <a:cs typeface="Times New Roman"/>
            </a:endParaRPr>
          </a:p>
          <a:p>
            <a:pPr marL="150495" marR="145415" indent="54610">
              <a:lnSpc>
                <a:spcPct val="97800"/>
              </a:lnSpc>
              <a:spcBef>
                <a:spcPts val="320"/>
              </a:spcBef>
              <a:buAutoNum type="arabicPeriod"/>
              <a:tabLst>
                <a:tab pos="205104" algn="l"/>
              </a:tabLst>
            </a:pPr>
            <a:r>
              <a:rPr dirty="0" sz="350" spc="10" b="1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dirty="0" sz="350" spc="3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Faculty</a:t>
            </a:r>
            <a:r>
              <a:rPr dirty="0" sz="350" spc="3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313131"/>
                </a:solidFill>
                <a:latin typeface="Arial"/>
                <a:cs typeface="Arial"/>
              </a:rPr>
              <a:t>of</a:t>
            </a:r>
            <a:r>
              <a:rPr dirty="0" sz="350" spc="1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Intensive</a:t>
            </a:r>
            <a:r>
              <a:rPr dirty="0" sz="350" spc="3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313131"/>
                </a:solidFill>
                <a:latin typeface="Arial"/>
                <a:cs typeface="Arial"/>
              </a:rPr>
              <a:t>Care</a:t>
            </a:r>
            <a:r>
              <a:rPr dirty="0" sz="350" spc="3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313131"/>
                </a:solidFill>
                <a:latin typeface="Arial"/>
                <a:cs typeface="Arial"/>
              </a:rPr>
              <a:t>Medicine.</a:t>
            </a:r>
            <a:r>
              <a:rPr dirty="0" sz="350" spc="4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313131"/>
                </a:solidFill>
                <a:latin typeface="Arial"/>
                <a:cs typeface="Arial"/>
              </a:rPr>
              <a:t>Guidance</a:t>
            </a:r>
            <a:r>
              <a:rPr dirty="0" sz="350" spc="30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313131"/>
                </a:solidFill>
                <a:latin typeface="Arial"/>
                <a:cs typeface="Arial"/>
              </a:rPr>
              <a:t>on</a:t>
            </a:r>
            <a:r>
              <a:rPr dirty="0" sz="350" spc="3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313131"/>
                </a:solidFill>
                <a:latin typeface="Arial"/>
                <a:cs typeface="Arial"/>
              </a:rPr>
              <a:t>service</a:t>
            </a:r>
            <a:r>
              <a:rPr dirty="0" sz="350" spc="35" b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z="400" spc="10" b="1" i="1">
                <a:solidFill>
                  <a:srgbClr val="313131"/>
                </a:solidFill>
                <a:latin typeface="Times New Roman"/>
                <a:cs typeface="Times New Roman"/>
              </a:rPr>
              <a:t>development</a:t>
            </a:r>
            <a:r>
              <a:rPr dirty="0" sz="400" spc="70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 i="1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z="400" spc="50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25" b="1" i="1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z="400" spc="500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hospital</a:t>
            </a:r>
            <a:r>
              <a:rPr dirty="0" sz="400" spc="3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10" b="1">
                <a:solidFill>
                  <a:srgbClr val="313131"/>
                </a:solidFill>
                <a:latin typeface="Times New Roman"/>
                <a:cs typeface="Times New Roman"/>
              </a:rPr>
              <a:t>setting</a:t>
            </a:r>
            <a:r>
              <a:rPr dirty="0" sz="400" spc="10" b="1">
                <a:solidFill>
                  <a:srgbClr val="030303"/>
                </a:solidFill>
                <a:latin typeface="Times New Roman"/>
                <a:cs typeface="Times New Roman"/>
              </a:rPr>
              <a:t>. </a:t>
            </a:r>
            <a:r>
              <a:rPr dirty="0" sz="400" spc="10" b="1">
                <a:solidFill>
                  <a:srgbClr val="313131"/>
                </a:solidFill>
                <a:latin typeface="Times New Roman"/>
                <a:cs typeface="Times New Roman"/>
              </a:rPr>
              <a:t>2020.</a:t>
            </a:r>
            <a:r>
              <a:rPr dirty="0" sz="400" spc="4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Ava</a:t>
            </a:r>
            <a:r>
              <a:rPr dirty="0" sz="400" b="1">
                <a:solidFill>
                  <a:srgbClr val="5B5B5B"/>
                </a:solidFill>
                <a:latin typeface="Times New Roman"/>
                <a:cs typeface="Times New Roman"/>
              </a:rPr>
              <a:t>i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lable</a:t>
            </a:r>
            <a:r>
              <a:rPr dirty="0" sz="400" spc="5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20" b="1">
                <a:solidFill>
                  <a:srgbClr val="313131"/>
                </a:solidFill>
                <a:latin typeface="Times New Roman"/>
                <a:cs typeface="Times New Roman"/>
              </a:rPr>
              <a:t>from</a:t>
            </a:r>
            <a:r>
              <a:rPr dirty="0" sz="400" spc="50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</a:rPr>
              <a:t>https://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  <a:hlinkClick r:id="rId2"/>
              </a:rPr>
              <a:t>www</a:t>
            </a:r>
            <a:r>
              <a:rPr dirty="0" sz="400" spc="-10" b="1">
                <a:solidFill>
                  <a:srgbClr val="151515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  <a:hlinkClick r:id="rId2"/>
              </a:rPr>
              <a:t>ficm.ac</a:t>
            </a:r>
            <a:r>
              <a:rPr dirty="0" sz="400" spc="-10" b="1">
                <a:solidFill>
                  <a:srgbClr val="151515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  <a:hlinkClick r:id="rId2"/>
              </a:rPr>
              <a:t>uk/s</a:t>
            </a:r>
            <a:r>
              <a:rPr dirty="0" sz="400" spc="-10" b="1">
                <a:solidFill>
                  <a:srgbClr val="4B4B4B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  <a:hlinkClick r:id="rId2"/>
              </a:rPr>
              <a:t>tes/defau</a:t>
            </a:r>
            <a:r>
              <a:rPr dirty="0" sz="400" spc="-10" b="1">
                <a:solidFill>
                  <a:srgbClr val="5B5B5B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  <a:hlinkClick r:id="rId2"/>
              </a:rPr>
              <a:t>t/files/enhanced</a:t>
            </a:r>
            <a:r>
              <a:rPr dirty="0" sz="400" spc="-10" b="1">
                <a:solidFill>
                  <a:srgbClr val="5B5B5B"/>
                </a:solidFill>
                <a:latin typeface="Times New Roman"/>
                <a:cs typeface="Times New Roman"/>
                <a:hlinkClick r:id="rId2"/>
              </a:rPr>
              <a:t>_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  <a:hlinkClick r:id="rId2"/>
              </a:rPr>
              <a:t>ca</a:t>
            </a:r>
            <a:r>
              <a:rPr dirty="0" sz="400" spc="-10" b="1">
                <a:solidFill>
                  <a:srgbClr val="151515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z="400" spc="-10" b="1">
                <a:solidFill>
                  <a:srgbClr val="5B5B5B"/>
                </a:solidFill>
                <a:latin typeface="Times New Roman"/>
                <a:cs typeface="Times New Roman"/>
                <a:hlinkClick r:id="rId2"/>
              </a:rPr>
              <a:t>_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  <a:hlinkClick r:id="rId2"/>
              </a:rPr>
              <a:t>guidance</a:t>
            </a:r>
            <a:r>
              <a:rPr dirty="0" sz="400" spc="-10" b="1">
                <a:solidFill>
                  <a:srgbClr val="5B5B5B"/>
                </a:solidFill>
                <a:latin typeface="Times New Roman"/>
                <a:cs typeface="Times New Roman"/>
                <a:hlinkClick r:id="rId2"/>
              </a:rPr>
              <a:t>_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  <a:hlinkClick r:id="rId2"/>
              </a:rPr>
              <a:t>fina</a:t>
            </a:r>
            <a:r>
              <a:rPr dirty="0" sz="400" spc="-10" b="1">
                <a:solidFill>
                  <a:srgbClr val="4B4B4B"/>
                </a:solidFill>
                <a:latin typeface="Times New Roman"/>
                <a:cs typeface="Times New Roman"/>
                <a:hlinkClick r:id="rId2"/>
              </a:rPr>
              <a:t>l_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</a:rPr>
              <a:t>­</a:t>
            </a:r>
            <a:endParaRPr sz="400">
              <a:latin typeface="Times New Roman"/>
              <a:cs typeface="Times New Roman"/>
            </a:endParaRPr>
          </a:p>
          <a:p>
            <a:pPr marL="150495">
              <a:lnSpc>
                <a:spcPct val="100000"/>
              </a:lnSpc>
              <a:spcBef>
                <a:spcPts val="30"/>
              </a:spcBef>
            </a:pPr>
            <a:r>
              <a:rPr dirty="0" sz="400" b="1">
                <a:solidFill>
                  <a:srgbClr val="5B5B5B"/>
                </a:solidFill>
                <a:latin typeface="Times New Roman"/>
                <a:cs typeface="Times New Roman"/>
              </a:rPr>
              <a:t>_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may</a:t>
            </a:r>
            <a:r>
              <a:rPr dirty="0" sz="400" b="1">
                <a:solidFill>
                  <a:srgbClr val="5B5B5B"/>
                </a:solidFill>
                <a:latin typeface="Times New Roman"/>
                <a:cs typeface="Times New Roman"/>
              </a:rPr>
              <a:t>_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2020-</a:t>
            </a:r>
            <a:r>
              <a:rPr dirty="0" sz="400" b="1">
                <a:solidFill>
                  <a:srgbClr val="030303"/>
                </a:solidFill>
                <a:latin typeface="Times New Roman"/>
                <a:cs typeface="Times New Roman"/>
              </a:rPr>
              <a:t>.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pdf.</a:t>
            </a:r>
            <a:r>
              <a:rPr dirty="0" sz="400" spc="1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4B4B4B"/>
                </a:solidFill>
                <a:latin typeface="Times New Roman"/>
                <a:cs typeface="Times New Roman"/>
              </a:rPr>
              <a:t>[Accessed</a:t>
            </a:r>
            <a:r>
              <a:rPr dirty="0" sz="400" spc="120" b="1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151515"/>
                </a:solidFill>
                <a:latin typeface="Times New Roman"/>
                <a:cs typeface="Times New Roman"/>
              </a:rPr>
              <a:t>17</a:t>
            </a:r>
            <a:r>
              <a:rPr dirty="0" sz="400" spc="85" b="1">
                <a:solidFill>
                  <a:srgbClr val="151515"/>
                </a:solidFill>
                <a:latin typeface="Times New Roman"/>
                <a:cs typeface="Times New Roman"/>
              </a:rPr>
              <a:t> </a:t>
            </a:r>
            <a:r>
              <a:rPr dirty="0" sz="400" spc="-20" b="1">
                <a:solidFill>
                  <a:srgbClr val="313131"/>
                </a:solidFill>
                <a:latin typeface="Times New Roman"/>
                <a:cs typeface="Times New Roman"/>
              </a:rPr>
              <a:t>March</a:t>
            </a:r>
            <a:r>
              <a:rPr dirty="0" sz="400" spc="10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</a:rPr>
              <a:t>2023]</a:t>
            </a:r>
            <a:endParaRPr sz="400">
              <a:latin typeface="Times New Roman"/>
              <a:cs typeface="Times New Roman"/>
            </a:endParaRPr>
          </a:p>
          <a:p>
            <a:pPr marL="150495" marR="207010" indent="53975">
              <a:lnSpc>
                <a:spcPct val="99100"/>
              </a:lnSpc>
              <a:spcBef>
                <a:spcPts val="290"/>
              </a:spcBef>
              <a:buAutoNum type="arabicPeriod" startAt="3"/>
              <a:tabLst>
                <a:tab pos="204470" algn="l"/>
              </a:tabLst>
            </a:pP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z="400" spc="5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</a:rPr>
              <a:t>Faculty</a:t>
            </a:r>
            <a:r>
              <a:rPr dirty="0" sz="400" spc="2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z="400" spc="5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</a:rPr>
              <a:t>Intensive</a:t>
            </a:r>
            <a:r>
              <a:rPr dirty="0" sz="400" spc="5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Care</a:t>
            </a:r>
            <a:r>
              <a:rPr dirty="0" sz="400" spc="6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Medicine</a:t>
            </a:r>
            <a:r>
              <a:rPr dirty="0" sz="400" spc="5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z="400" spc="5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</a:rPr>
              <a:t>Intensive</a:t>
            </a:r>
            <a:r>
              <a:rPr dirty="0" sz="400" spc="5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Care</a:t>
            </a:r>
            <a:r>
              <a:rPr dirty="0" sz="400" spc="4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Society</a:t>
            </a:r>
            <a:r>
              <a:rPr dirty="0" sz="400" b="1">
                <a:solidFill>
                  <a:srgbClr val="030303"/>
                </a:solidFill>
                <a:latin typeface="Times New Roman"/>
                <a:cs typeface="Times New Roman"/>
              </a:rPr>
              <a:t>.</a:t>
            </a:r>
            <a:r>
              <a:rPr dirty="0" sz="400" spc="5" b="1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z="400" spc="-10" b="1" i="1">
                <a:solidFill>
                  <a:srgbClr val="313131"/>
                </a:solidFill>
                <a:latin typeface="Times New Roman"/>
                <a:cs typeface="Times New Roman"/>
              </a:rPr>
              <a:t>Guidelines</a:t>
            </a:r>
            <a:r>
              <a:rPr dirty="0" sz="400" spc="500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for</a:t>
            </a:r>
            <a:r>
              <a:rPr dirty="0" sz="400" spc="2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 i="1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z="400" spc="25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provision</a:t>
            </a:r>
            <a:r>
              <a:rPr dirty="0" sz="400" spc="5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z="400" spc="7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 i="1">
                <a:solidFill>
                  <a:srgbClr val="313131"/>
                </a:solidFill>
                <a:latin typeface="Times New Roman"/>
                <a:cs typeface="Times New Roman"/>
              </a:rPr>
              <a:t>intensive</a:t>
            </a:r>
            <a:r>
              <a:rPr dirty="0" sz="400" spc="40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care</a:t>
            </a:r>
            <a:r>
              <a:rPr dirty="0" sz="400" spc="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services</a:t>
            </a:r>
            <a:r>
              <a:rPr dirty="0" sz="400" spc="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 i="1">
                <a:solidFill>
                  <a:srgbClr val="313131"/>
                </a:solidFill>
                <a:latin typeface="Times New Roman"/>
                <a:cs typeface="Times New Roman"/>
              </a:rPr>
              <a:t>V2.</a:t>
            </a:r>
            <a:r>
              <a:rPr dirty="0" sz="400" spc="-40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 i="1">
                <a:solidFill>
                  <a:srgbClr val="313131"/>
                </a:solidFill>
                <a:latin typeface="Times New Roman"/>
                <a:cs typeface="Times New Roman"/>
              </a:rPr>
              <a:t>1.</a:t>
            </a:r>
            <a:r>
              <a:rPr dirty="0" sz="400" spc="-10" b="1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2022.</a:t>
            </a:r>
            <a:r>
              <a:rPr dirty="0" sz="400" spc="3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Available</a:t>
            </a:r>
            <a:r>
              <a:rPr dirty="0" sz="400" spc="3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20" b="1">
                <a:solidFill>
                  <a:srgbClr val="313131"/>
                </a:solidFill>
                <a:latin typeface="Times New Roman"/>
                <a:cs typeface="Times New Roman"/>
              </a:rPr>
              <a:t>from</a:t>
            </a:r>
            <a:r>
              <a:rPr dirty="0" sz="400" spc="50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https://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  <a:hlinkClick r:id="rId3"/>
              </a:rPr>
              <a:t>www</a:t>
            </a:r>
            <a:r>
              <a:rPr dirty="0" sz="400" b="1">
                <a:solidFill>
                  <a:srgbClr val="03030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  <a:hlinkClick r:id="rId3"/>
              </a:rPr>
              <a:t>ficm</a:t>
            </a:r>
            <a:r>
              <a:rPr dirty="0" sz="400" b="1">
                <a:solidFill>
                  <a:srgbClr val="4B4B4B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  <a:hlinkClick r:id="rId3"/>
              </a:rPr>
              <a:t>ac</a:t>
            </a:r>
            <a:r>
              <a:rPr dirty="0" sz="400" b="1">
                <a:solidFill>
                  <a:srgbClr val="151515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  <a:hlinkClick r:id="rId3"/>
              </a:rPr>
              <a:t>uk/standardssafetyguidelinesstandards/guide</a:t>
            </a:r>
            <a:r>
              <a:rPr dirty="0" sz="400" b="1">
                <a:solidFill>
                  <a:srgbClr val="5B5B5B"/>
                </a:solidFill>
                <a:latin typeface="Times New Roman"/>
                <a:cs typeface="Times New Roman"/>
                <a:hlinkClick r:id="rId3"/>
              </a:rPr>
              <a:t>l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  <a:hlinkClick r:id="rId3"/>
              </a:rPr>
              <a:t>ines-for-</a:t>
            </a:r>
            <a:r>
              <a:rPr dirty="0" sz="400" spc="-20" b="1">
                <a:solidFill>
                  <a:srgbClr val="313131"/>
                </a:solidFill>
                <a:latin typeface="Times New Roman"/>
                <a:cs typeface="Times New Roman"/>
                <a:hlinkClick r:id="rId3"/>
              </a:rPr>
              <a:t>the</a:t>
            </a:r>
            <a:r>
              <a:rPr dirty="0" sz="400" spc="-20" b="1">
                <a:solidFill>
                  <a:srgbClr val="313131"/>
                </a:solidFill>
                <a:latin typeface="Times New Roman"/>
                <a:cs typeface="Times New Roman"/>
              </a:rPr>
              <a:t>­</a:t>
            </a:r>
            <a:r>
              <a:rPr dirty="0" sz="400" spc="50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p</a:t>
            </a:r>
            <a:r>
              <a:rPr dirty="0" sz="400" b="1">
                <a:solidFill>
                  <a:srgbClr val="151515"/>
                </a:solidFill>
                <a:latin typeface="Times New Roman"/>
                <a:cs typeface="Times New Roman"/>
              </a:rPr>
              <a:t>r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ov</a:t>
            </a:r>
            <a:r>
              <a:rPr dirty="0" sz="400" b="1">
                <a:solidFill>
                  <a:srgbClr val="4B4B4B"/>
                </a:solidFill>
                <a:latin typeface="Times New Roman"/>
                <a:cs typeface="Times New Roman"/>
              </a:rPr>
              <a:t>i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sion-of-</a:t>
            </a:r>
            <a:r>
              <a:rPr dirty="0" sz="400" b="1">
                <a:solidFill>
                  <a:srgbClr val="4B4B4B"/>
                </a:solidFill>
                <a:latin typeface="Times New Roman"/>
                <a:cs typeface="Times New Roman"/>
              </a:rPr>
              <a:t>i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ntens</a:t>
            </a:r>
            <a:r>
              <a:rPr dirty="0" sz="400" b="1">
                <a:solidFill>
                  <a:srgbClr val="4B4B4B"/>
                </a:solidFill>
                <a:latin typeface="Times New Roman"/>
                <a:cs typeface="Times New Roman"/>
              </a:rPr>
              <a:t>i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ve-care-services</a:t>
            </a:r>
            <a:r>
              <a:rPr dirty="0" sz="400" b="1">
                <a:solidFill>
                  <a:srgbClr val="030303"/>
                </a:solidFill>
                <a:latin typeface="Times New Roman"/>
                <a:cs typeface="Times New Roman"/>
              </a:rPr>
              <a:t>.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[Accessed</a:t>
            </a:r>
            <a:r>
              <a:rPr dirty="0" sz="400" spc="12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b="1">
                <a:solidFill>
                  <a:srgbClr val="313131"/>
                </a:solidFill>
                <a:latin typeface="Times New Roman"/>
                <a:cs typeface="Times New Roman"/>
              </a:rPr>
              <a:t>17</a:t>
            </a:r>
            <a:r>
              <a:rPr dirty="0" sz="400" spc="145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25" b="1">
                <a:solidFill>
                  <a:srgbClr val="313131"/>
                </a:solidFill>
                <a:latin typeface="Times New Roman"/>
                <a:cs typeface="Times New Roman"/>
              </a:rPr>
              <a:t>March</a:t>
            </a:r>
            <a:r>
              <a:rPr dirty="0" sz="400" spc="110" b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z="400" spc="-10" b="1">
                <a:solidFill>
                  <a:srgbClr val="313131"/>
                </a:solidFill>
                <a:latin typeface="Times New Roman"/>
                <a:cs typeface="Times New Roman"/>
              </a:rPr>
              <a:t>2023]</a:t>
            </a:r>
            <a:endParaRPr sz="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2023-07-07T15:26:35Z</dcterms:created>
  <dcterms:modified xsi:type="dcterms:W3CDTF">2023-07-07T15:26:35Z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2023-07-07T00:00:00Z</vt:filetime>
  </property>
  <property fmtid="{D5CDD505-2E9C-101B-9397-08002B2CF9AE}" pid="3" name="Creator">
    <vt:lpwstr>Adobe Acrobat 23.3</vt:lpwstr>
  </property>
  <property fmtid="{D5CDD505-2E9C-101B-9397-08002B2CF9AE}" pid="4" name="LastSaved">
    <vt:filetime>2023-07-07T00:00:00Z</vt:filetime>
  </property>
  <property fmtid="{D5CDD505-2E9C-101B-9397-08002B2CF9AE}" pid="5" name="Producer">
    <vt:lpwstr>Adobe Acrobat 23.3 Image Conversion Plug-in</vt:lpwstr>
  </property>
</Properties>
</file>